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
      <p:font typeface="Open Sans Bold" panose="020B0806030504020204" charset="0"/>
      <p:regular r:id="rId32"/>
    </p:embeddedFont>
    <p:embeddedFont>
      <p:font typeface="Open Sans Extra Bold" panose="020B0604020202020204" charset="0"/>
      <p:regular r:id="rId33"/>
    </p:embeddedFont>
    <p:embeddedFont>
      <p:font typeface="Open Sans Light" panose="020B0306030504020204" pitchFamily="34" charset="0"/>
      <p:regular r:id="rId34"/>
      <p:italic r:id="rId35"/>
    </p:embeddedFont>
    <p:embeddedFont>
      <p:font typeface="Open Sans Light Bold" panose="020B0604020202020204" charset="0"/>
      <p:regular r:id="rId36"/>
    </p:embeddedFont>
    <p:embeddedFont>
      <p:font typeface="Rubik" panose="020B0604020202020204" charset="-79"/>
      <p:regular r:id="rId37"/>
    </p:embeddedFont>
    <p:embeddedFont>
      <p:font typeface="Ubuntu" panose="020B0604020202020204" charset="0"/>
      <p:regular r:id="rId38"/>
    </p:embeddedFont>
    <p:embeddedFont>
      <p:font typeface="Ubuntu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50E2E3-C139-4F84-8044-3C08F77C5421}" v="2" dt="2022-09-18T18:34:04.2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Nicola J" userId="74acf410-e07c-4abe-af50-ed10ef0374e1" providerId="ADAL" clId="{BB50E2E3-C139-4F84-8044-3C08F77C5421}"/>
    <pc:docChg chg="modSld">
      <pc:chgData name="Scott, Nicola J" userId="74acf410-e07c-4abe-af50-ed10ef0374e1" providerId="ADAL" clId="{BB50E2E3-C139-4F84-8044-3C08F77C5421}" dt="2022-09-18T18:34:04.268" v="1" actId="571"/>
      <pc:docMkLst>
        <pc:docMk/>
      </pc:docMkLst>
      <pc:sldChg chg="addSp modSp">
        <pc:chgData name="Scott, Nicola J" userId="74acf410-e07c-4abe-af50-ed10ef0374e1" providerId="ADAL" clId="{BB50E2E3-C139-4F84-8044-3C08F77C5421}" dt="2022-09-18T18:31:56.419" v="0"/>
        <pc:sldMkLst>
          <pc:docMk/>
          <pc:sldMk cId="0" sldId="258"/>
        </pc:sldMkLst>
        <pc:picChg chg="add mod">
          <ac:chgData name="Scott, Nicola J" userId="74acf410-e07c-4abe-af50-ed10ef0374e1" providerId="ADAL" clId="{BB50E2E3-C139-4F84-8044-3C08F77C5421}" dt="2022-09-18T18:31:56.419" v="0"/>
          <ac:picMkLst>
            <pc:docMk/>
            <pc:sldMk cId="0" sldId="258"/>
            <ac:picMk id="28" creationId="{A093AFFA-AA88-482C-942C-2F192317EB33}"/>
          </ac:picMkLst>
        </pc:picChg>
      </pc:sldChg>
      <pc:sldChg chg="addSp modSp">
        <pc:chgData name="Scott, Nicola J" userId="74acf410-e07c-4abe-af50-ed10ef0374e1" providerId="ADAL" clId="{BB50E2E3-C139-4F84-8044-3C08F77C5421}" dt="2022-09-18T18:34:04.268" v="1" actId="571"/>
        <pc:sldMkLst>
          <pc:docMk/>
          <pc:sldMk cId="0" sldId="270"/>
        </pc:sldMkLst>
        <pc:picChg chg="add mod">
          <ac:chgData name="Scott, Nicola J" userId="74acf410-e07c-4abe-af50-ed10ef0374e1" providerId="ADAL" clId="{BB50E2E3-C139-4F84-8044-3C08F77C5421}" dt="2022-09-18T18:34:04.268" v="1" actId="571"/>
          <ac:picMkLst>
            <pc:docMk/>
            <pc:sldMk cId="0" sldId="270"/>
            <ac:picMk id="17" creationId="{53BBC456-F0A5-41D4-8953-B63F186B5BBF}"/>
          </ac:picMkLst>
        </pc:picChg>
        <pc:picChg chg="add mod">
          <ac:chgData name="Scott, Nicola J" userId="74acf410-e07c-4abe-af50-ed10ef0374e1" providerId="ADAL" clId="{BB50E2E3-C139-4F84-8044-3C08F77C5421}" dt="2022-09-18T18:34:04.268" v="1" actId="571"/>
          <ac:picMkLst>
            <pc:docMk/>
            <pc:sldMk cId="0" sldId="270"/>
            <ac:picMk id="18" creationId="{E7EB0713-A124-4392-8EE1-50D6D01674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Jody Ondich teaches Philosophy at Lake Superior College.  She is one of the two faculty development leaders in the college's Program for Online Excellence in Teaching (POET) and serves as the Peer Review coordinator for LSC.  She helps facilitate the Coalition for Faculty Support and Innovation Committee on the campus and chaired the accessibility taskforce called Realizing Open and Accessible Design (ROAD) at LSC for 6 years.  She has been active in the Minnesota state-wide initiative towards Z degrees, and has written two Open Educational Resource texts, one in 2018 called Words of Wisdom: Intro to Philosophy and the other just finished in October 2021 called World Religions: The Spirit Searching. A third text, Reading the Bible as Literature: a Journey, will be available in fall 2022.  These are on the University of Minnesota’s Open Textbook Library site.  Jody designed and teaches two accessibility courses for LSC and was one of two designers (and teacher) of the Accessibility Training courses for the Minnesota State system.  She also serves on the state-wide Accessibility Committee.  When not working, she reads voraciously, plays the piano, sings in a choir, knits and designs knitting patterns, and plays with her 2 orange cats and the family's pup, Rigoletto.  The picture is of Jody on their family boat, where she and her husband live in the summer.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a:p>
          <a:p>
            <a:pPr lvl="0"/>
            <a:endParaRPr/>
          </a:p>
          <a:p>
            <a:pPr lvl="0"/>
            <a:r>
              <a:rPr lang="en-US"/>
              <a:t>Location: TLC Study Room </a:t>
            </a:r>
          </a:p>
          <a:p>
            <a:pPr lvl="0"/>
            <a:endParaRPr lang="en-US"/>
          </a:p>
          <a:p>
            <a:pPr lvl="0"/>
            <a:r>
              <a:rPr lang="en-US"/>
              <a:t>First impressions 2-3 minutes </a:t>
            </a:r>
          </a:p>
          <a:p>
            <a:pPr lvl="0"/>
            <a:r>
              <a:rPr lang="en-US"/>
              <a:t>A few minutes to review the D2L shell and get used to the instructor's layout </a:t>
            </a:r>
          </a:p>
          <a:p>
            <a:pPr lvl="0"/>
            <a:r>
              <a:rPr lang="en-US"/>
              <a:t>Work through the rubric and provide written and/or verbal commentary </a:t>
            </a:r>
          </a:p>
          <a:p>
            <a:pPr lvl="0"/>
            <a:r>
              <a:rPr lang="en-US"/>
              <a:t>Once you have worked through the rubric, review the document and add any afterthoughts or provide more details  </a:t>
            </a:r>
          </a:p>
          <a:p>
            <a:pPr lvl="0"/>
            <a:r>
              <a:rPr lang="en-US"/>
              <a:t>3. Meet Nicola and talk through your review (30 mins). </a:t>
            </a:r>
          </a:p>
          <a:p>
            <a:pPr lvl="0"/>
            <a:r>
              <a:rPr lang="en-US"/>
              <a:t>4. Review the review – what worked and what didn’t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7</a:t>
            </a:fld>
            <a:endParaRPr 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Applications for Student Online Reviewer Application closes September 1 </a:t>
            </a:r>
          </a:p>
          <a:p>
            <a:pPr lvl="0"/>
            <a:endParaRPr lang="en-US"/>
          </a:p>
          <a:p>
            <a:pPr lvl="0"/>
            <a:r>
              <a:rPr lang="en-US"/>
              <a:t>Online class Review 30-minute Training to be completed September 6  </a:t>
            </a:r>
          </a:p>
          <a:p>
            <a:pPr lvl="0"/>
            <a:endParaRPr lang="en-US"/>
          </a:p>
          <a:p>
            <a:pPr lvl="0"/>
            <a:r>
              <a:rPr lang="en-US"/>
              <a:t>Classes will be added to your D2L Shell to review on the day of your review </a:t>
            </a:r>
          </a:p>
          <a:p>
            <a:pPr lvl="0"/>
            <a:endParaRPr lang="en-US"/>
          </a:p>
          <a:p>
            <a:pPr lvl="0"/>
            <a:r>
              <a:rPr lang="en-US"/>
              <a:t>Review the class in the TLC. Arrange this time with Nicola Scott September 6-19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8</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Applications for Student Online Reviewer Application closes September 1 </a:t>
            </a:r>
          </a:p>
          <a:p>
            <a:pPr lvl="0"/>
            <a:endParaRPr lang="en-US"/>
          </a:p>
          <a:p>
            <a:pPr lvl="0"/>
            <a:r>
              <a:rPr lang="en-US"/>
              <a:t>Online class Review 30-minute Training to be completed September 6  </a:t>
            </a:r>
          </a:p>
          <a:p>
            <a:pPr lvl="0"/>
            <a:endParaRPr lang="en-US"/>
          </a:p>
          <a:p>
            <a:pPr lvl="0"/>
            <a:r>
              <a:rPr lang="en-US"/>
              <a:t>Classes will be added to your D2L Shell to review on the day of your review </a:t>
            </a:r>
          </a:p>
          <a:p>
            <a:pPr lvl="0"/>
            <a:endParaRPr lang="en-US"/>
          </a:p>
          <a:p>
            <a:pPr lvl="0"/>
            <a:r>
              <a:rPr lang="en-US"/>
              <a:t>Review the class in the TLC. Arrange this time with Nicola Scott September 6-19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9</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Review </a:t>
            </a:r>
          </a:p>
          <a:p>
            <a:pPr lvl="0"/>
            <a:endParaRPr lang="en-US"/>
          </a:p>
          <a:p>
            <a:pPr lvl="0"/>
            <a:r>
              <a:rPr lang="en-US"/>
              <a:t>Screen and camera recording </a:t>
            </a:r>
          </a:p>
          <a:p>
            <a:pPr lvl="0"/>
            <a:endParaRPr lang="en-US"/>
          </a:p>
          <a:p>
            <a:pPr lvl="0"/>
            <a:r>
              <a:rPr lang="en-US"/>
              <a:t>Student Online Class Review – 1 hour 30 minutes </a:t>
            </a:r>
          </a:p>
          <a:p>
            <a:pPr lvl="0"/>
            <a:endParaRPr lang="en-US"/>
          </a:p>
          <a:p>
            <a:pPr lvl="0"/>
            <a:r>
              <a:rPr lang="en-US"/>
              <a:t>Location: TLC Study Room </a:t>
            </a:r>
          </a:p>
          <a:p>
            <a:pPr lvl="0"/>
            <a:endParaRPr lang="en-US"/>
          </a:p>
          <a:p>
            <a:pPr lvl="0"/>
            <a:r>
              <a:rPr lang="en-US"/>
              <a:t>First impressions 2-3 minutes </a:t>
            </a:r>
          </a:p>
          <a:p>
            <a:pPr lvl="0"/>
            <a:endParaRPr lang="en-US"/>
          </a:p>
          <a:p>
            <a:pPr lvl="0"/>
            <a:r>
              <a:rPr lang="en-US"/>
              <a:t>A few minutes to review the D2L shell and get used to the instructor's layout </a:t>
            </a:r>
          </a:p>
          <a:p>
            <a:pPr lvl="0"/>
            <a:endParaRPr lang="en-US"/>
          </a:p>
          <a:p>
            <a:pPr lvl="0"/>
            <a:r>
              <a:rPr lang="en-US"/>
              <a:t>Work through the rubric and provide written and/or verbal commentary </a:t>
            </a:r>
          </a:p>
          <a:p>
            <a:pPr lvl="0"/>
            <a:endParaRPr lang="en-US"/>
          </a:p>
          <a:p>
            <a:pPr lvl="0"/>
            <a:r>
              <a:rPr lang="en-US"/>
              <a:t>Once you have worked through the rubric, review the document and add any afterthoughts or provide more details  </a:t>
            </a:r>
          </a:p>
          <a:p>
            <a:pPr lvl="0"/>
            <a:endParaRPr lang="en-US"/>
          </a:p>
          <a:p>
            <a:pPr lvl="0"/>
            <a:r>
              <a:rPr lang="en-US"/>
              <a:t>Meet Nicola and talk through your review (30 mins). </a:t>
            </a:r>
          </a:p>
          <a:p>
            <a:pPr lvl="0"/>
            <a:endParaRPr lang="en-US"/>
          </a:p>
          <a:p>
            <a:pPr lvl="0"/>
            <a:r>
              <a:rPr lang="en-US"/>
              <a:t>Review the review – what worked and what didn’t  </a:t>
            </a:r>
          </a:p>
          <a:p>
            <a:pPr lvl="0"/>
            <a:endParaRPr lang="en-US"/>
          </a:p>
          <a:p>
            <a:pPr lvl="0"/>
            <a:r>
              <a:rPr lang="en-US"/>
              <a:t>Complete signature card and submit for payment.  </a:t>
            </a:r>
          </a:p>
          <a:p>
            <a:pPr lvl="0"/>
            <a:endParaRPr lang="en-US"/>
          </a:p>
          <a:p>
            <a:pPr lvl="0"/>
            <a:r>
              <a:rPr lang="en-US"/>
              <a:t> </a:t>
            </a:r>
          </a:p>
          <a:p>
            <a:pPr lvl="0"/>
            <a:endParaRPr lang="en-US"/>
          </a:p>
          <a:p>
            <a:pPr lvl="0"/>
            <a:r>
              <a:rPr lang="en-US"/>
              <a:t>If you finish your review with plenty of time to spare – you are not providing enough information!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10</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Handout in Envelope </a:t>
            </a:r>
          </a:p>
          <a:p>
            <a:pPr lvl="0"/>
            <a:endParaRPr lang="en-US"/>
          </a:p>
          <a:p>
            <a:pPr lvl="0"/>
            <a:r>
              <a:rPr lang="en-US"/>
              <a:t>No</a:t>
            </a:r>
          </a:p>
          <a:p>
            <a:pPr lvl="0"/>
            <a:r>
              <a:rPr lang="en-US"/>
              <a:t>I found the Zoom link to the class, however the instructor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Handout in Envelope </a:t>
            </a:r>
          </a:p>
          <a:p>
            <a:pPr lvl="0"/>
            <a:endParaRPr lang="en-US"/>
          </a:p>
          <a:p>
            <a:pPr lvl="0"/>
            <a:r>
              <a:rPr lang="en-US"/>
              <a:t>No</a:t>
            </a:r>
          </a:p>
          <a:p>
            <a:pPr lvl="0"/>
            <a:r>
              <a:rPr lang="en-US"/>
              <a:t>I found the Zoom link to the class, however the instructor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18</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Handout in Envelope </a:t>
            </a:r>
          </a:p>
          <a:p>
            <a:pPr lvl="0"/>
            <a:endParaRPr lang="en-US"/>
          </a:p>
          <a:p>
            <a:pPr lvl="0"/>
            <a:r>
              <a:rPr lang="en-US"/>
              <a:t>No</a:t>
            </a:r>
          </a:p>
          <a:p>
            <a:pPr lvl="0"/>
            <a:r>
              <a:rPr lang="en-US"/>
              <a:t>I found the Zoom link to the class, however the instructor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19</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17.09.2022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Handout in Envelope </a:t>
            </a:r>
          </a:p>
          <a:p>
            <a:pPr lvl="0"/>
            <a:endParaRPr lang="en-US"/>
          </a:p>
          <a:p>
            <a:pPr lvl="0"/>
            <a:r>
              <a:rPr lang="en-US"/>
              <a:t>No</a:t>
            </a:r>
          </a:p>
          <a:p>
            <a:pPr lvl="0"/>
            <a:r>
              <a:rPr lang="en-US"/>
              <a:t>I found the Zoom link to the class, however the instructor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20</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jpe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66281" y="-470714"/>
            <a:ext cx="15539099" cy="12815114"/>
          </a:xfrm>
          <a:prstGeom prst="rect">
            <a:avLst/>
          </a:prstGeom>
        </p:spPr>
      </p:pic>
      <p:pic>
        <p:nvPicPr>
          <p:cNvPr id="3" name="Picture 3"/>
          <p:cNvPicPr>
            <a:picLocks noChangeAspect="1"/>
          </p:cNvPicPr>
          <p:nvPr/>
        </p:nvPicPr>
        <p:blipFill>
          <a:blip r:embed="rId4"/>
          <a:srcRect/>
          <a:stretch>
            <a:fillRect/>
          </a:stretch>
        </p:blipFill>
        <p:spPr>
          <a:xfrm>
            <a:off x="9019215" y="1028700"/>
            <a:ext cx="9107067" cy="8606179"/>
          </a:xfrm>
          <a:prstGeom prst="rect">
            <a:avLst/>
          </a:prstGeom>
        </p:spPr>
      </p:pic>
      <p:grpSp>
        <p:nvGrpSpPr>
          <p:cNvPr id="4" name="Group 4"/>
          <p:cNvGrpSpPr/>
          <p:nvPr/>
        </p:nvGrpSpPr>
        <p:grpSpPr>
          <a:xfrm>
            <a:off x="4649537" y="8632517"/>
            <a:ext cx="13936380" cy="3711883"/>
            <a:chOff x="0" y="0"/>
            <a:chExt cx="3670487" cy="977615"/>
          </a:xfrm>
        </p:grpSpPr>
        <p:sp>
          <p:nvSpPr>
            <p:cNvPr id="5" name="Freeform 5"/>
            <p:cNvSpPr/>
            <p:nvPr/>
          </p:nvSpPr>
          <p:spPr>
            <a:xfrm>
              <a:off x="0" y="0"/>
              <a:ext cx="3670487" cy="977615"/>
            </a:xfrm>
            <a:custGeom>
              <a:avLst/>
              <a:gdLst/>
              <a:ahLst/>
              <a:cxnLst/>
              <a:rect l="l" t="t" r="r" b="b"/>
              <a:pathLst>
                <a:path w="3670487" h="977615">
                  <a:moveTo>
                    <a:pt x="0" y="0"/>
                  </a:moveTo>
                  <a:lnTo>
                    <a:pt x="3670487" y="0"/>
                  </a:lnTo>
                  <a:lnTo>
                    <a:pt x="3670487" y="977615"/>
                  </a:lnTo>
                  <a:lnTo>
                    <a:pt x="0" y="977615"/>
                  </a:lnTo>
                  <a:close/>
                </a:path>
              </a:pathLst>
            </a:custGeom>
            <a:solidFill>
              <a:srgbClr val="FFC300"/>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028700" y="0"/>
            <a:ext cx="3620837" cy="706389"/>
            <a:chOff x="0" y="0"/>
            <a:chExt cx="953636" cy="186045"/>
          </a:xfrm>
        </p:grpSpPr>
        <p:sp>
          <p:nvSpPr>
            <p:cNvPr id="8" name="Freeform 8"/>
            <p:cNvSpPr/>
            <p:nvPr/>
          </p:nvSpPr>
          <p:spPr>
            <a:xfrm>
              <a:off x="0" y="0"/>
              <a:ext cx="953636" cy="186045"/>
            </a:xfrm>
            <a:custGeom>
              <a:avLst/>
              <a:gdLst/>
              <a:ahLst/>
              <a:cxnLst/>
              <a:rect l="l" t="t" r="r" b="b"/>
              <a:pathLst>
                <a:path w="953636" h="186045">
                  <a:moveTo>
                    <a:pt x="0" y="0"/>
                  </a:moveTo>
                  <a:lnTo>
                    <a:pt x="953636" y="0"/>
                  </a:lnTo>
                  <a:lnTo>
                    <a:pt x="953636" y="186045"/>
                  </a:lnTo>
                  <a:lnTo>
                    <a:pt x="0" y="186045"/>
                  </a:lnTo>
                  <a:close/>
                </a:path>
              </a:pathLst>
            </a:custGeom>
            <a:solidFill>
              <a:srgbClr val="FFC300"/>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346650" y="7982685"/>
            <a:ext cx="568899" cy="691670"/>
          </a:xfrm>
          <a:prstGeom prst="rect">
            <a:avLst/>
          </a:prstGeom>
        </p:spPr>
      </p:pic>
      <p:pic>
        <p:nvPicPr>
          <p:cNvPr id="11" name="Picture 11"/>
          <p:cNvPicPr>
            <a:picLocks noChangeAspect="1"/>
          </p:cNvPicPr>
          <p:nvPr/>
        </p:nvPicPr>
        <p:blipFill>
          <a:blip r:embed="rId7"/>
          <a:srcRect/>
          <a:stretch>
            <a:fillRect/>
          </a:stretch>
        </p:blipFill>
        <p:spPr>
          <a:xfrm>
            <a:off x="442435" y="7786438"/>
            <a:ext cx="3911827" cy="2500562"/>
          </a:xfrm>
          <a:prstGeom prst="rect">
            <a:avLst/>
          </a:prstGeom>
        </p:spPr>
      </p:pic>
      <p:sp>
        <p:nvSpPr>
          <p:cNvPr id="12" name="TextBox 12"/>
          <p:cNvSpPr txBox="1"/>
          <p:nvPr/>
        </p:nvSpPr>
        <p:spPr>
          <a:xfrm>
            <a:off x="442435" y="3048384"/>
            <a:ext cx="8778608" cy="2576830"/>
          </a:xfrm>
          <a:prstGeom prst="rect">
            <a:avLst/>
          </a:prstGeom>
        </p:spPr>
        <p:txBody>
          <a:bodyPr lIns="0" tIns="0" rIns="0" bIns="0" rtlCol="0" anchor="t">
            <a:spAutoFit/>
          </a:bodyPr>
          <a:lstStyle/>
          <a:p>
            <a:pPr>
              <a:lnSpc>
                <a:spcPts val="10219"/>
              </a:lnSpc>
            </a:pPr>
            <a:r>
              <a:rPr lang="en-US" sz="7299">
                <a:solidFill>
                  <a:srgbClr val="001D3D"/>
                </a:solidFill>
                <a:latin typeface="Ubuntu Bold"/>
              </a:rPr>
              <a:t>Online Student Reviewer Training</a:t>
            </a:r>
          </a:p>
        </p:txBody>
      </p:sp>
      <p:sp>
        <p:nvSpPr>
          <p:cNvPr id="13" name="TextBox 13"/>
          <p:cNvSpPr txBox="1"/>
          <p:nvPr/>
        </p:nvSpPr>
        <p:spPr>
          <a:xfrm>
            <a:off x="442435" y="5425190"/>
            <a:ext cx="7241674" cy="834012"/>
          </a:xfrm>
          <a:prstGeom prst="rect">
            <a:avLst/>
          </a:prstGeom>
        </p:spPr>
        <p:txBody>
          <a:bodyPr lIns="0" tIns="0" rIns="0" bIns="0" rtlCol="0" anchor="t">
            <a:spAutoFit/>
          </a:bodyPr>
          <a:lstStyle/>
          <a:p>
            <a:pPr>
              <a:lnSpc>
                <a:spcPts val="7097"/>
              </a:lnSpc>
            </a:pPr>
            <a:r>
              <a:rPr lang="en-US" sz="4199">
                <a:solidFill>
                  <a:srgbClr val="001D3D">
                    <a:alpha val="74902"/>
                  </a:srgbClr>
                </a:solidFill>
                <a:latin typeface="Rubik"/>
              </a:rPr>
              <a:t>Fall 2022</a:t>
            </a:r>
          </a:p>
        </p:txBody>
      </p:sp>
      <p:sp>
        <p:nvSpPr>
          <p:cNvPr id="14" name="TextBox 14"/>
          <p:cNvSpPr txBox="1"/>
          <p:nvPr/>
        </p:nvSpPr>
        <p:spPr>
          <a:xfrm>
            <a:off x="8270374" y="8613467"/>
            <a:ext cx="8154744" cy="1476375"/>
          </a:xfrm>
          <a:prstGeom prst="rect">
            <a:avLst/>
          </a:prstGeom>
        </p:spPr>
        <p:txBody>
          <a:bodyPr lIns="0" tIns="0" rIns="0" bIns="0" rtlCol="0" anchor="t">
            <a:spAutoFit/>
          </a:bodyPr>
          <a:lstStyle/>
          <a:p>
            <a:pPr>
              <a:lnSpc>
                <a:spcPts val="3839"/>
              </a:lnSpc>
            </a:pPr>
            <a:endParaRPr dirty="0"/>
          </a:p>
          <a:p>
            <a:pPr>
              <a:lnSpc>
                <a:spcPts val="3839"/>
              </a:lnSpc>
            </a:pPr>
            <a:r>
              <a:rPr lang="en-US" sz="3199" dirty="0">
                <a:solidFill>
                  <a:srgbClr val="001D3D"/>
                </a:solidFill>
                <a:latin typeface="Rubik"/>
              </a:rPr>
              <a:t>Nicola Scott: nicola.scott@lsc.edu  </a:t>
            </a:r>
          </a:p>
          <a:p>
            <a:pPr>
              <a:lnSpc>
                <a:spcPts val="3839"/>
              </a:lnSpc>
            </a:pPr>
            <a:r>
              <a:rPr lang="en-US" sz="3199" dirty="0">
                <a:solidFill>
                  <a:srgbClr val="001D3D"/>
                </a:solidFill>
                <a:latin typeface="Rubik"/>
              </a:rPr>
              <a:t>Jody </a:t>
            </a:r>
            <a:r>
              <a:rPr lang="en-US" sz="3199" dirty="0" err="1">
                <a:solidFill>
                  <a:srgbClr val="001D3D"/>
                </a:solidFill>
                <a:latin typeface="Rubik"/>
              </a:rPr>
              <a:t>Ondich</a:t>
            </a:r>
            <a:r>
              <a:rPr lang="en-US" sz="3199" dirty="0">
                <a:solidFill>
                  <a:srgbClr val="001D3D"/>
                </a:solidFill>
                <a:latin typeface="Rubik"/>
              </a:rPr>
              <a:t>: jody.ondich@lsc.edu</a:t>
            </a:r>
          </a:p>
        </p:txBody>
      </p:sp>
      <p:sp>
        <p:nvSpPr>
          <p:cNvPr id="15" name="TextBox 15"/>
          <p:cNvSpPr txBox="1"/>
          <p:nvPr/>
        </p:nvSpPr>
        <p:spPr>
          <a:xfrm>
            <a:off x="5352272" y="9182100"/>
            <a:ext cx="1831479" cy="589915"/>
          </a:xfrm>
          <a:prstGeom prst="rect">
            <a:avLst/>
          </a:prstGeom>
        </p:spPr>
        <p:txBody>
          <a:bodyPr lIns="0" tIns="0" rIns="0" bIns="0" rtlCol="0" anchor="t">
            <a:spAutoFit/>
          </a:bodyPr>
          <a:lstStyle/>
          <a:p>
            <a:pPr algn="ctr">
              <a:lnSpc>
                <a:spcPts val="4759"/>
              </a:lnSpc>
            </a:pPr>
            <a:r>
              <a:rPr lang="en-US" sz="3399">
                <a:solidFill>
                  <a:srgbClr val="001D3D"/>
                </a:solidFill>
                <a:latin typeface="Rubik"/>
              </a:rPr>
              <a:t>Contacts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895013" cy="10287000"/>
            <a:chOff x="0" y="0"/>
            <a:chExt cx="1025847" cy="2709333"/>
          </a:xfrm>
        </p:grpSpPr>
        <p:sp>
          <p:nvSpPr>
            <p:cNvPr id="3" name="Freeform 3"/>
            <p:cNvSpPr/>
            <p:nvPr/>
          </p:nvSpPr>
          <p:spPr>
            <a:xfrm>
              <a:off x="0" y="0"/>
              <a:ext cx="1025847" cy="2709333"/>
            </a:xfrm>
            <a:custGeom>
              <a:avLst/>
              <a:gdLst/>
              <a:ahLst/>
              <a:cxnLst/>
              <a:rect l="l" t="t" r="r" b="b"/>
              <a:pathLst>
                <a:path w="1025847" h="2709333">
                  <a:moveTo>
                    <a:pt x="0" y="0"/>
                  </a:moveTo>
                  <a:lnTo>
                    <a:pt x="1025847" y="0"/>
                  </a:lnTo>
                  <a:lnTo>
                    <a:pt x="1025847" y="2709333"/>
                  </a:lnTo>
                  <a:lnTo>
                    <a:pt x="0" y="2709333"/>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345566" y="0"/>
            <a:ext cx="1942434" cy="1942434"/>
          </a:xfrm>
          <a:prstGeom prst="rect">
            <a:avLst/>
          </a:prstGeom>
        </p:spPr>
      </p:pic>
      <p:grpSp>
        <p:nvGrpSpPr>
          <p:cNvPr id="6" name="Group 6"/>
          <p:cNvGrpSpPr/>
          <p:nvPr/>
        </p:nvGrpSpPr>
        <p:grpSpPr>
          <a:xfrm>
            <a:off x="6002733" y="1817334"/>
            <a:ext cx="1099869" cy="109986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86647" y="2120477"/>
            <a:ext cx="598499" cy="493582"/>
          </a:xfrm>
          <a:prstGeom prst="rect">
            <a:avLst/>
          </a:prstGeom>
        </p:spPr>
      </p:pic>
      <p:sp>
        <p:nvSpPr>
          <p:cNvPr id="10" name="TextBox 10"/>
          <p:cNvSpPr txBox="1"/>
          <p:nvPr/>
        </p:nvSpPr>
        <p:spPr>
          <a:xfrm>
            <a:off x="7444384" y="1799559"/>
            <a:ext cx="6656388"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Expectations </a:t>
            </a:r>
          </a:p>
        </p:txBody>
      </p:sp>
      <p:sp>
        <p:nvSpPr>
          <p:cNvPr id="11" name="TextBox 11"/>
          <p:cNvSpPr txBox="1"/>
          <p:nvPr/>
        </p:nvSpPr>
        <p:spPr>
          <a:xfrm>
            <a:off x="4584550" y="3097518"/>
            <a:ext cx="13268263" cy="6656293"/>
          </a:xfrm>
          <a:prstGeom prst="rect">
            <a:avLst/>
          </a:prstGeom>
        </p:spPr>
        <p:txBody>
          <a:bodyPr lIns="0" tIns="0" rIns="0" bIns="0" rtlCol="0" anchor="t">
            <a:spAutoFit/>
          </a:bodyPr>
          <a:lstStyle/>
          <a:p>
            <a:pPr marL="904881" lvl="1" indent="-452440">
              <a:lnSpc>
                <a:spcPts val="5867"/>
              </a:lnSpc>
              <a:buFont typeface="Arial"/>
              <a:buChar char="•"/>
            </a:pPr>
            <a:r>
              <a:rPr lang="en-US" sz="4191">
                <a:solidFill>
                  <a:srgbClr val="000000"/>
                </a:solidFill>
                <a:latin typeface="Open Sans"/>
              </a:rPr>
              <a:t>Provide honest feedback about the class navigation and user experience</a:t>
            </a:r>
          </a:p>
          <a:p>
            <a:pPr marL="904881" lvl="1" indent="-452440">
              <a:lnSpc>
                <a:spcPts val="5867"/>
              </a:lnSpc>
              <a:buFont typeface="Arial"/>
              <a:buChar char="•"/>
            </a:pPr>
            <a:r>
              <a:rPr lang="en-US" sz="4191">
                <a:solidFill>
                  <a:srgbClr val="000000"/>
                </a:solidFill>
                <a:latin typeface="Open Sans"/>
              </a:rPr>
              <a:t>Answer all questions fully</a:t>
            </a:r>
          </a:p>
          <a:p>
            <a:pPr marL="904881" lvl="1" indent="-452440">
              <a:lnSpc>
                <a:spcPts val="5867"/>
              </a:lnSpc>
              <a:buFont typeface="Arial"/>
              <a:buChar char="•"/>
            </a:pPr>
            <a:r>
              <a:rPr lang="en-US" sz="4191">
                <a:solidFill>
                  <a:srgbClr val="000000"/>
                </a:solidFill>
                <a:latin typeface="Open Sans"/>
              </a:rPr>
              <a:t>Where possible, provide reasonings for your responses</a:t>
            </a:r>
          </a:p>
          <a:p>
            <a:pPr marL="904881" lvl="1" indent="-452440">
              <a:lnSpc>
                <a:spcPts val="5867"/>
              </a:lnSpc>
              <a:buFont typeface="Arial"/>
              <a:buChar char="•"/>
            </a:pPr>
            <a:r>
              <a:rPr lang="en-US" sz="4191">
                <a:solidFill>
                  <a:srgbClr val="000000"/>
                </a:solidFill>
                <a:latin typeface="Open Sans"/>
              </a:rPr>
              <a:t>The screen should be recording while reviewing the class</a:t>
            </a:r>
          </a:p>
          <a:p>
            <a:pPr algn="ctr">
              <a:lnSpc>
                <a:spcPts val="5867"/>
              </a:lnSpc>
            </a:pPr>
            <a:r>
              <a:rPr lang="en-US" sz="4191">
                <a:solidFill>
                  <a:srgbClr val="EF4A6E"/>
                </a:solidFill>
                <a:latin typeface="Open Sans"/>
              </a:rPr>
              <a:t>Reminder: This is not a review of class content or whether you'd like to take this class</a:t>
            </a:r>
          </a:p>
        </p:txBody>
      </p:sp>
      <p:pic>
        <p:nvPicPr>
          <p:cNvPr id="12" name="Picture 12"/>
          <p:cNvPicPr>
            <a:picLocks noChangeAspect="1"/>
          </p:cNvPicPr>
          <p:nvPr/>
        </p:nvPicPr>
        <p:blipFill>
          <a:blip r:embed="rId7"/>
          <a:srcRect/>
          <a:stretch>
            <a:fillRect/>
          </a:stretch>
        </p:blipFill>
        <p:spPr>
          <a:xfrm>
            <a:off x="975734" y="4522313"/>
            <a:ext cx="1943544" cy="124237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4029" y="8640779"/>
            <a:ext cx="3713642" cy="192645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4374" y="-289150"/>
            <a:ext cx="3713642" cy="1926452"/>
          </a:xfrm>
          <a:prstGeom prst="rect">
            <a:avLst/>
          </a:prstGeom>
        </p:spPr>
      </p:pic>
      <p:pic>
        <p:nvPicPr>
          <p:cNvPr id="7" name="Picture 7"/>
          <p:cNvPicPr>
            <a:picLocks noChangeAspect="1"/>
          </p:cNvPicPr>
          <p:nvPr/>
        </p:nvPicPr>
        <p:blipFill>
          <a:blip r:embed="rId4"/>
          <a:srcRect/>
          <a:stretch>
            <a:fillRect/>
          </a:stretch>
        </p:blipFill>
        <p:spPr>
          <a:xfrm>
            <a:off x="1028700" y="-3897435"/>
            <a:ext cx="16639301" cy="18081871"/>
          </a:xfrm>
          <a:prstGeom prst="rect">
            <a:avLst/>
          </a:prstGeom>
        </p:spPr>
      </p:pic>
      <p:sp>
        <p:nvSpPr>
          <p:cNvPr id="8" name="TextBox 8"/>
          <p:cNvSpPr txBox="1"/>
          <p:nvPr/>
        </p:nvSpPr>
        <p:spPr>
          <a:xfrm>
            <a:off x="1088406" y="3783271"/>
            <a:ext cx="16579594" cy="3098495"/>
          </a:xfrm>
          <a:prstGeom prst="rect">
            <a:avLst/>
          </a:prstGeom>
        </p:spPr>
        <p:txBody>
          <a:bodyPr lIns="0" tIns="0" rIns="0" bIns="0" rtlCol="0" anchor="t">
            <a:spAutoFit/>
          </a:bodyPr>
          <a:lstStyle/>
          <a:p>
            <a:pPr algn="ctr">
              <a:lnSpc>
                <a:spcPts val="8230"/>
              </a:lnSpc>
            </a:pPr>
            <a:r>
              <a:rPr lang="en-US" sz="5878">
                <a:solidFill>
                  <a:srgbClr val="000000"/>
                </a:solidFill>
                <a:latin typeface="Open Sans"/>
              </a:rPr>
              <a:t>If you finish your review with plenty of time to spare – you are not providing enough information!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050354"/>
            <a:ext cx="18288000" cy="1236646"/>
            <a:chOff x="0" y="0"/>
            <a:chExt cx="4816593" cy="325701"/>
          </a:xfrm>
        </p:grpSpPr>
        <p:sp>
          <p:nvSpPr>
            <p:cNvPr id="3" name="Freeform 3"/>
            <p:cNvSpPr/>
            <p:nvPr/>
          </p:nvSpPr>
          <p:spPr>
            <a:xfrm>
              <a:off x="0" y="0"/>
              <a:ext cx="4816592" cy="325701"/>
            </a:xfrm>
            <a:custGeom>
              <a:avLst/>
              <a:gdLst/>
              <a:ahLst/>
              <a:cxnLst/>
              <a:rect l="l" t="t" r="r" b="b"/>
              <a:pathLst>
                <a:path w="4816592" h="325701">
                  <a:moveTo>
                    <a:pt x="0" y="0"/>
                  </a:moveTo>
                  <a:lnTo>
                    <a:pt x="4816592" y="0"/>
                  </a:lnTo>
                  <a:lnTo>
                    <a:pt x="4816592" y="325701"/>
                  </a:lnTo>
                  <a:lnTo>
                    <a:pt x="0" y="325701"/>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4029" y="8640779"/>
            <a:ext cx="3713642" cy="192645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4374" y="-289150"/>
            <a:ext cx="3713642" cy="1926452"/>
          </a:xfrm>
          <a:prstGeom prst="rect">
            <a:avLst/>
          </a:prstGeom>
        </p:spPr>
      </p:pic>
      <p:pic>
        <p:nvPicPr>
          <p:cNvPr id="7" name="Picture 7"/>
          <p:cNvPicPr>
            <a:picLocks noChangeAspect="1"/>
          </p:cNvPicPr>
          <p:nvPr/>
        </p:nvPicPr>
        <p:blipFill>
          <a:blip r:embed="rId4"/>
          <a:srcRect/>
          <a:stretch>
            <a:fillRect/>
          </a:stretch>
        </p:blipFill>
        <p:spPr>
          <a:xfrm>
            <a:off x="8172228" y="9050354"/>
            <a:ext cx="1943544" cy="1242374"/>
          </a:xfrm>
          <a:prstGeom prst="rect">
            <a:avLst/>
          </a:prstGeom>
        </p:spPr>
      </p:pic>
      <p:pic>
        <p:nvPicPr>
          <p:cNvPr id="8" name="Picture 8"/>
          <p:cNvPicPr>
            <a:picLocks noChangeAspect="1"/>
          </p:cNvPicPr>
          <p:nvPr/>
        </p:nvPicPr>
        <p:blipFill>
          <a:blip r:embed="rId5"/>
          <a:srcRect/>
          <a:stretch>
            <a:fillRect/>
          </a:stretch>
        </p:blipFill>
        <p:spPr>
          <a:xfrm>
            <a:off x="1287780" y="1849230"/>
            <a:ext cx="9261845" cy="6588540"/>
          </a:xfrm>
          <a:prstGeom prst="rect">
            <a:avLst/>
          </a:prstGeom>
        </p:spPr>
      </p:pic>
      <p:pic>
        <p:nvPicPr>
          <p:cNvPr id="9" name="Picture 9"/>
          <p:cNvPicPr>
            <a:picLocks noChangeAspect="1"/>
          </p:cNvPicPr>
          <p:nvPr/>
        </p:nvPicPr>
        <p:blipFill>
          <a:blip r:embed="rId6"/>
          <a:srcRect/>
          <a:stretch>
            <a:fillRect/>
          </a:stretch>
        </p:blipFill>
        <p:spPr>
          <a:xfrm>
            <a:off x="1287780" y="1849230"/>
            <a:ext cx="3231272" cy="2181109"/>
          </a:xfrm>
          <a:prstGeom prst="rect">
            <a:avLst/>
          </a:prstGeom>
        </p:spPr>
      </p:pic>
      <p:pic>
        <p:nvPicPr>
          <p:cNvPr id="10" name="Picture 10"/>
          <p:cNvPicPr>
            <a:picLocks noChangeAspect="1"/>
          </p:cNvPicPr>
          <p:nvPr/>
        </p:nvPicPr>
        <p:blipFill>
          <a:blip r:embed="rId7"/>
          <a:srcRect l="46289" r="28213"/>
          <a:stretch>
            <a:fillRect/>
          </a:stretch>
        </p:blipFill>
        <p:spPr>
          <a:xfrm>
            <a:off x="6864949" y="3154283"/>
            <a:ext cx="10799199" cy="1989217"/>
          </a:xfrm>
          <a:prstGeom prst="rect">
            <a:avLst/>
          </a:prstGeom>
        </p:spPr>
      </p:pic>
      <p:sp>
        <p:nvSpPr>
          <p:cNvPr id="11" name="TextBox 11"/>
          <p:cNvSpPr txBox="1"/>
          <p:nvPr/>
        </p:nvSpPr>
        <p:spPr>
          <a:xfrm>
            <a:off x="1693291" y="74001"/>
            <a:ext cx="13242783"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Student Review: Set-up</a:t>
            </a:r>
          </a:p>
        </p:txBody>
      </p:sp>
      <p:sp>
        <p:nvSpPr>
          <p:cNvPr id="12" name="TextBox 12"/>
          <p:cNvSpPr txBox="1"/>
          <p:nvPr/>
        </p:nvSpPr>
        <p:spPr>
          <a:xfrm>
            <a:off x="1358428" y="3868414"/>
            <a:ext cx="669727" cy="1533525"/>
          </a:xfrm>
          <a:prstGeom prst="rect">
            <a:avLst/>
          </a:prstGeom>
        </p:spPr>
        <p:txBody>
          <a:bodyPr lIns="0" tIns="0" rIns="0" bIns="0" rtlCol="0" anchor="t">
            <a:spAutoFit/>
          </a:bodyPr>
          <a:lstStyle/>
          <a:p>
            <a:pPr algn="ctr">
              <a:lnSpc>
                <a:spcPts val="12599"/>
              </a:lnSpc>
            </a:pPr>
            <a:r>
              <a:rPr lang="en-US" sz="9000">
                <a:solidFill>
                  <a:srgbClr val="001D3D"/>
                </a:solidFill>
                <a:latin typeface="Open Sans Extra Bold"/>
              </a:rPr>
              <a:t>1</a:t>
            </a:r>
          </a:p>
        </p:txBody>
      </p:sp>
      <p:sp>
        <p:nvSpPr>
          <p:cNvPr id="13" name="TextBox 13"/>
          <p:cNvSpPr txBox="1"/>
          <p:nvPr/>
        </p:nvSpPr>
        <p:spPr>
          <a:xfrm>
            <a:off x="8172228" y="1475376"/>
            <a:ext cx="669727" cy="1533525"/>
          </a:xfrm>
          <a:prstGeom prst="rect">
            <a:avLst/>
          </a:prstGeom>
        </p:spPr>
        <p:txBody>
          <a:bodyPr lIns="0" tIns="0" rIns="0" bIns="0" rtlCol="0" anchor="t">
            <a:spAutoFit/>
          </a:bodyPr>
          <a:lstStyle/>
          <a:p>
            <a:pPr algn="ctr">
              <a:lnSpc>
                <a:spcPts val="12599"/>
              </a:lnSpc>
            </a:pPr>
            <a:r>
              <a:rPr lang="en-US" sz="9000">
                <a:solidFill>
                  <a:srgbClr val="001D3D"/>
                </a:solidFill>
                <a:latin typeface="Open Sans Extra Bold"/>
              </a:rPr>
              <a:t>2</a:t>
            </a:r>
          </a:p>
        </p:txBody>
      </p:sp>
      <p:sp>
        <p:nvSpPr>
          <p:cNvPr id="14" name="TextBox 14"/>
          <p:cNvSpPr txBox="1"/>
          <p:nvPr/>
        </p:nvSpPr>
        <p:spPr>
          <a:xfrm>
            <a:off x="11185671" y="1687305"/>
            <a:ext cx="669727" cy="1533525"/>
          </a:xfrm>
          <a:prstGeom prst="rect">
            <a:avLst/>
          </a:prstGeom>
        </p:spPr>
        <p:txBody>
          <a:bodyPr lIns="0" tIns="0" rIns="0" bIns="0" rtlCol="0" anchor="t">
            <a:spAutoFit/>
          </a:bodyPr>
          <a:lstStyle/>
          <a:p>
            <a:pPr algn="ctr">
              <a:lnSpc>
                <a:spcPts val="12599"/>
              </a:lnSpc>
            </a:pPr>
            <a:r>
              <a:rPr lang="en-US" sz="9000">
                <a:solidFill>
                  <a:srgbClr val="001D3D"/>
                </a:solidFill>
                <a:latin typeface="Open Sans Extra Bold"/>
              </a:rPr>
              <a:t>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947073"/>
            <a:ext cx="18288000" cy="1339927"/>
            <a:chOff x="0" y="0"/>
            <a:chExt cx="4816593" cy="352902"/>
          </a:xfrm>
        </p:grpSpPr>
        <p:sp>
          <p:nvSpPr>
            <p:cNvPr id="3" name="Freeform 3"/>
            <p:cNvSpPr/>
            <p:nvPr/>
          </p:nvSpPr>
          <p:spPr>
            <a:xfrm>
              <a:off x="0" y="0"/>
              <a:ext cx="4816592" cy="352902"/>
            </a:xfrm>
            <a:custGeom>
              <a:avLst/>
              <a:gdLst/>
              <a:ahLst/>
              <a:cxnLst/>
              <a:rect l="l" t="t" r="r" b="b"/>
              <a:pathLst>
                <a:path w="4816592" h="352902">
                  <a:moveTo>
                    <a:pt x="0" y="0"/>
                  </a:moveTo>
                  <a:lnTo>
                    <a:pt x="4816592" y="0"/>
                  </a:lnTo>
                  <a:lnTo>
                    <a:pt x="4816592" y="352902"/>
                  </a:lnTo>
                  <a:lnTo>
                    <a:pt x="0" y="352902"/>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4029" y="8640779"/>
            <a:ext cx="3713642" cy="192645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4374" y="-289150"/>
            <a:ext cx="3713642" cy="1926452"/>
          </a:xfrm>
          <a:prstGeom prst="rect">
            <a:avLst/>
          </a:prstGeom>
        </p:spPr>
      </p:pic>
      <p:pic>
        <p:nvPicPr>
          <p:cNvPr id="7" name="Picture 7"/>
          <p:cNvPicPr>
            <a:picLocks noChangeAspect="1"/>
          </p:cNvPicPr>
          <p:nvPr/>
        </p:nvPicPr>
        <p:blipFill>
          <a:blip r:embed="rId4"/>
          <a:srcRect l="39168" r="41316"/>
          <a:stretch>
            <a:fillRect/>
          </a:stretch>
        </p:blipFill>
        <p:spPr>
          <a:xfrm>
            <a:off x="4972921" y="6876658"/>
            <a:ext cx="9788073" cy="1764121"/>
          </a:xfrm>
          <a:prstGeom prst="rect">
            <a:avLst/>
          </a:prstGeom>
        </p:spPr>
      </p:pic>
      <p:pic>
        <p:nvPicPr>
          <p:cNvPr id="8" name="Picture 8"/>
          <p:cNvPicPr>
            <a:picLocks noChangeAspect="1"/>
          </p:cNvPicPr>
          <p:nvPr/>
        </p:nvPicPr>
        <p:blipFill>
          <a:blip r:embed="rId5"/>
          <a:srcRect/>
          <a:stretch>
            <a:fillRect/>
          </a:stretch>
        </p:blipFill>
        <p:spPr>
          <a:xfrm>
            <a:off x="748231" y="2326905"/>
            <a:ext cx="9118726" cy="2816595"/>
          </a:xfrm>
          <a:prstGeom prst="rect">
            <a:avLst/>
          </a:prstGeom>
        </p:spPr>
      </p:pic>
      <p:sp>
        <p:nvSpPr>
          <p:cNvPr id="9" name="TextBox 9"/>
          <p:cNvSpPr txBox="1"/>
          <p:nvPr/>
        </p:nvSpPr>
        <p:spPr>
          <a:xfrm>
            <a:off x="1693291" y="74001"/>
            <a:ext cx="13242783"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Student Review: Set-up</a:t>
            </a:r>
          </a:p>
        </p:txBody>
      </p:sp>
      <p:pic>
        <p:nvPicPr>
          <p:cNvPr id="10" name="Picture 10"/>
          <p:cNvPicPr>
            <a:picLocks noChangeAspect="1"/>
          </p:cNvPicPr>
          <p:nvPr/>
        </p:nvPicPr>
        <p:blipFill>
          <a:blip r:embed="rId6"/>
          <a:srcRect/>
          <a:stretch>
            <a:fillRect/>
          </a:stretch>
        </p:blipFill>
        <p:spPr>
          <a:xfrm>
            <a:off x="8172228" y="9000889"/>
            <a:ext cx="1943544" cy="12423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37912"/>
            <a:ext cx="18288000" cy="849088"/>
            <a:chOff x="0" y="0"/>
            <a:chExt cx="4816593" cy="223628"/>
          </a:xfrm>
        </p:grpSpPr>
        <p:sp>
          <p:nvSpPr>
            <p:cNvPr id="3" name="Freeform 3"/>
            <p:cNvSpPr/>
            <p:nvPr/>
          </p:nvSpPr>
          <p:spPr>
            <a:xfrm>
              <a:off x="0" y="0"/>
              <a:ext cx="4816592" cy="223628"/>
            </a:xfrm>
            <a:custGeom>
              <a:avLst/>
              <a:gdLst/>
              <a:ahLst/>
              <a:cxnLst/>
              <a:rect l="l" t="t" r="r" b="b"/>
              <a:pathLst>
                <a:path w="4816592" h="223628">
                  <a:moveTo>
                    <a:pt x="0" y="0"/>
                  </a:moveTo>
                  <a:lnTo>
                    <a:pt x="4816592" y="0"/>
                  </a:lnTo>
                  <a:lnTo>
                    <a:pt x="4816592" y="223628"/>
                  </a:lnTo>
                  <a:lnTo>
                    <a:pt x="0" y="223628"/>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4029" y="8640779"/>
            <a:ext cx="3713642" cy="192645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4374" y="-289150"/>
            <a:ext cx="3713642" cy="1926452"/>
          </a:xfrm>
          <a:prstGeom prst="rect">
            <a:avLst/>
          </a:prstGeom>
        </p:spPr>
      </p:pic>
      <p:grpSp>
        <p:nvGrpSpPr>
          <p:cNvPr id="7" name="Group 7"/>
          <p:cNvGrpSpPr>
            <a:grpSpLocks noChangeAspect="1"/>
          </p:cNvGrpSpPr>
          <p:nvPr/>
        </p:nvGrpSpPr>
        <p:grpSpPr>
          <a:xfrm>
            <a:off x="727562" y="1764758"/>
            <a:ext cx="8416438" cy="6757484"/>
            <a:chOff x="0" y="0"/>
            <a:chExt cx="7467600" cy="5995670"/>
          </a:xfrm>
        </p:grpSpPr>
        <p:sp>
          <p:nvSpPr>
            <p:cNvPr id="8" name="Freeform 8"/>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9" name="Freeform 9"/>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0" name="Freeform 10"/>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id="11" name="Freeform 11"/>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4"/>
              <a:stretch>
                <a:fillRect l="-3683" r="-3683"/>
              </a:stretch>
            </a:blipFill>
          </p:spPr>
        </p:sp>
      </p:grpSp>
      <p:grpSp>
        <p:nvGrpSpPr>
          <p:cNvPr id="12" name="Group 12"/>
          <p:cNvGrpSpPr>
            <a:grpSpLocks noChangeAspect="1"/>
          </p:cNvGrpSpPr>
          <p:nvPr/>
        </p:nvGrpSpPr>
        <p:grpSpPr>
          <a:xfrm>
            <a:off x="9407006" y="1764758"/>
            <a:ext cx="8416438" cy="6757484"/>
            <a:chOff x="0" y="0"/>
            <a:chExt cx="7467600" cy="5995670"/>
          </a:xfrm>
        </p:grpSpPr>
        <p:sp>
          <p:nvSpPr>
            <p:cNvPr id="13" name="Freeform 13"/>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14" name="Freeform 14"/>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5" name="Freeform 15"/>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id="16" name="Freeform 16"/>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5"/>
              <a:stretch>
                <a:fillRect l="-2527" r="-2527"/>
              </a:stretch>
            </a:blipFill>
          </p:spPr>
        </p:sp>
      </p:grpSp>
      <p:sp>
        <p:nvSpPr>
          <p:cNvPr id="17" name="TextBox 17"/>
          <p:cNvSpPr txBox="1"/>
          <p:nvPr/>
        </p:nvSpPr>
        <p:spPr>
          <a:xfrm>
            <a:off x="1693291" y="74001"/>
            <a:ext cx="13242783"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Student Review Set-up cont.</a:t>
            </a:r>
          </a:p>
        </p:txBody>
      </p:sp>
      <p:sp>
        <p:nvSpPr>
          <p:cNvPr id="18" name="TextBox 18"/>
          <p:cNvSpPr txBox="1"/>
          <p:nvPr/>
        </p:nvSpPr>
        <p:spPr>
          <a:xfrm>
            <a:off x="3614931" y="8371205"/>
            <a:ext cx="2641699" cy="887095"/>
          </a:xfrm>
          <a:prstGeom prst="rect">
            <a:avLst/>
          </a:prstGeom>
        </p:spPr>
        <p:txBody>
          <a:bodyPr lIns="0" tIns="0" rIns="0" bIns="0" rtlCol="0" anchor="t">
            <a:spAutoFit/>
          </a:bodyPr>
          <a:lstStyle/>
          <a:p>
            <a:pPr algn="ctr">
              <a:lnSpc>
                <a:spcPts val="7279"/>
              </a:lnSpc>
            </a:pPr>
            <a:r>
              <a:rPr lang="en-US" sz="5199">
                <a:solidFill>
                  <a:srgbClr val="001D3D"/>
                </a:solidFill>
                <a:latin typeface="Open Sans"/>
              </a:rPr>
              <a:t>Screen 1</a:t>
            </a:r>
          </a:p>
        </p:txBody>
      </p:sp>
      <p:sp>
        <p:nvSpPr>
          <p:cNvPr id="19" name="TextBox 19"/>
          <p:cNvSpPr txBox="1"/>
          <p:nvPr/>
        </p:nvSpPr>
        <p:spPr>
          <a:xfrm>
            <a:off x="12294375" y="8426992"/>
            <a:ext cx="2641699" cy="887095"/>
          </a:xfrm>
          <a:prstGeom prst="rect">
            <a:avLst/>
          </a:prstGeom>
        </p:spPr>
        <p:txBody>
          <a:bodyPr lIns="0" tIns="0" rIns="0" bIns="0" rtlCol="0" anchor="t">
            <a:spAutoFit/>
          </a:bodyPr>
          <a:lstStyle/>
          <a:p>
            <a:pPr algn="ctr">
              <a:lnSpc>
                <a:spcPts val="7279"/>
              </a:lnSpc>
            </a:pPr>
            <a:r>
              <a:rPr lang="en-US" sz="5199">
                <a:solidFill>
                  <a:srgbClr val="001D3D"/>
                </a:solidFill>
                <a:latin typeface="Open Sans"/>
              </a:rPr>
              <a:t>Screen 2</a:t>
            </a:r>
          </a:p>
        </p:txBody>
      </p:sp>
      <p:pic>
        <p:nvPicPr>
          <p:cNvPr id="20" name="Picture 20"/>
          <p:cNvPicPr>
            <a:picLocks noChangeAspect="1"/>
          </p:cNvPicPr>
          <p:nvPr/>
        </p:nvPicPr>
        <p:blipFill>
          <a:blip r:embed="rId6"/>
          <a:srcRect/>
          <a:stretch>
            <a:fillRect/>
          </a:stretch>
        </p:blipFill>
        <p:spPr>
          <a:xfrm>
            <a:off x="8172228" y="9000889"/>
            <a:ext cx="1943544" cy="124237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37912"/>
            <a:ext cx="18288000" cy="849088"/>
            <a:chOff x="0" y="0"/>
            <a:chExt cx="4816593" cy="223628"/>
          </a:xfrm>
        </p:grpSpPr>
        <p:sp>
          <p:nvSpPr>
            <p:cNvPr id="3" name="Freeform 3"/>
            <p:cNvSpPr/>
            <p:nvPr/>
          </p:nvSpPr>
          <p:spPr>
            <a:xfrm>
              <a:off x="0" y="0"/>
              <a:ext cx="4816592" cy="223628"/>
            </a:xfrm>
            <a:custGeom>
              <a:avLst/>
              <a:gdLst/>
              <a:ahLst/>
              <a:cxnLst/>
              <a:rect l="l" t="t" r="r" b="b"/>
              <a:pathLst>
                <a:path w="4816592" h="223628">
                  <a:moveTo>
                    <a:pt x="0" y="0"/>
                  </a:moveTo>
                  <a:lnTo>
                    <a:pt x="4816592" y="0"/>
                  </a:lnTo>
                  <a:lnTo>
                    <a:pt x="4816592" y="223628"/>
                  </a:lnTo>
                  <a:lnTo>
                    <a:pt x="0" y="223628"/>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74029" y="8640779"/>
            <a:ext cx="3713642" cy="1926452"/>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94374" y="-289150"/>
            <a:ext cx="3713642" cy="1926452"/>
          </a:xfrm>
          <a:prstGeom prst="rect">
            <a:avLst/>
          </a:prstGeom>
        </p:spPr>
      </p:pic>
      <p:grpSp>
        <p:nvGrpSpPr>
          <p:cNvPr id="7" name="Group 7"/>
          <p:cNvGrpSpPr>
            <a:grpSpLocks noChangeAspect="1"/>
          </p:cNvGrpSpPr>
          <p:nvPr/>
        </p:nvGrpSpPr>
        <p:grpSpPr>
          <a:xfrm>
            <a:off x="727562" y="1764758"/>
            <a:ext cx="8416438" cy="6757484"/>
            <a:chOff x="0" y="0"/>
            <a:chExt cx="7467600" cy="5995670"/>
          </a:xfrm>
        </p:grpSpPr>
        <p:sp>
          <p:nvSpPr>
            <p:cNvPr id="8" name="Freeform 8"/>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id="9" name="Freeform 9"/>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sp>
        <p:sp>
          <p:nvSpPr>
            <p:cNvPr id="10" name="Freeform 10"/>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sp>
        <p:sp>
          <p:nvSpPr>
            <p:cNvPr id="11" name="Freeform 11"/>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4"/>
              <a:stretch>
                <a:fillRect l="-3683" r="-3683"/>
              </a:stretch>
            </a:blipFill>
          </p:spPr>
        </p:sp>
      </p:grpSp>
      <p:pic>
        <p:nvPicPr>
          <p:cNvPr id="12" name="Picture 12"/>
          <p:cNvPicPr>
            <a:picLocks noChangeAspect="1"/>
          </p:cNvPicPr>
          <p:nvPr/>
        </p:nvPicPr>
        <p:blipFill>
          <a:blip r:embed="rId5"/>
          <a:srcRect/>
          <a:stretch>
            <a:fillRect/>
          </a:stretch>
        </p:blipFill>
        <p:spPr>
          <a:xfrm>
            <a:off x="8172228" y="9000889"/>
            <a:ext cx="1943544" cy="1242374"/>
          </a:xfrm>
          <a:prstGeom prst="rect">
            <a:avLst/>
          </a:prstGeom>
        </p:spPr>
      </p:pic>
      <p:pic>
        <p:nvPicPr>
          <p:cNvPr id="13" name="Picture 13"/>
          <p:cNvPicPr>
            <a:picLocks noChangeAspect="1"/>
          </p:cNvPicPr>
          <p:nvPr/>
        </p:nvPicPr>
        <p:blipFill>
          <a:blip r:embed="rId6"/>
          <a:srcRect/>
          <a:stretch>
            <a:fillRect/>
          </a:stretch>
        </p:blipFill>
        <p:spPr>
          <a:xfrm rot="-1594801">
            <a:off x="11212841" y="2061954"/>
            <a:ext cx="4676330" cy="6008258"/>
          </a:xfrm>
          <a:prstGeom prst="rect">
            <a:avLst/>
          </a:prstGeom>
        </p:spPr>
      </p:pic>
      <p:pic>
        <p:nvPicPr>
          <p:cNvPr id="14" name="Picture 14"/>
          <p:cNvPicPr>
            <a:picLocks noChangeAspect="1"/>
          </p:cNvPicPr>
          <p:nvPr/>
        </p:nvPicPr>
        <p:blipFill>
          <a:blip r:embed="rId7"/>
          <a:srcRect/>
          <a:stretch>
            <a:fillRect/>
          </a:stretch>
        </p:blipFill>
        <p:spPr>
          <a:xfrm>
            <a:off x="12692555" y="1333253"/>
            <a:ext cx="5803675" cy="3264567"/>
          </a:xfrm>
          <a:prstGeom prst="rect">
            <a:avLst/>
          </a:prstGeom>
        </p:spPr>
      </p:pic>
      <p:sp>
        <p:nvSpPr>
          <p:cNvPr id="15" name="TextBox 15"/>
          <p:cNvSpPr txBox="1"/>
          <p:nvPr/>
        </p:nvSpPr>
        <p:spPr>
          <a:xfrm>
            <a:off x="1693291" y="74001"/>
            <a:ext cx="13242783"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Student Review Set-up cont.</a:t>
            </a:r>
          </a:p>
        </p:txBody>
      </p:sp>
      <p:sp>
        <p:nvSpPr>
          <p:cNvPr id="16" name="TextBox 16"/>
          <p:cNvSpPr txBox="1"/>
          <p:nvPr/>
        </p:nvSpPr>
        <p:spPr>
          <a:xfrm>
            <a:off x="3614931" y="8371205"/>
            <a:ext cx="2641699" cy="887095"/>
          </a:xfrm>
          <a:prstGeom prst="rect">
            <a:avLst/>
          </a:prstGeom>
        </p:spPr>
        <p:txBody>
          <a:bodyPr lIns="0" tIns="0" rIns="0" bIns="0" rtlCol="0" anchor="t">
            <a:spAutoFit/>
          </a:bodyPr>
          <a:lstStyle/>
          <a:p>
            <a:pPr algn="ctr">
              <a:lnSpc>
                <a:spcPts val="7279"/>
              </a:lnSpc>
            </a:pPr>
            <a:r>
              <a:rPr lang="en-US" sz="5199">
                <a:solidFill>
                  <a:srgbClr val="001D3D"/>
                </a:solidFill>
                <a:latin typeface="Open Sans"/>
              </a:rPr>
              <a:t>Screen 1</a:t>
            </a:r>
          </a:p>
        </p:txBody>
      </p:sp>
      <p:pic>
        <p:nvPicPr>
          <p:cNvPr id="17" name="Picture 13">
            <a:extLst>
              <a:ext uri="{FF2B5EF4-FFF2-40B4-BE49-F238E27FC236}">
                <a16:creationId xmlns:a16="http://schemas.microsoft.com/office/drawing/2014/main" id="{53BBC456-F0A5-41D4-8953-B63F186B5BBF}"/>
              </a:ext>
            </a:extLst>
          </p:cNvPr>
          <p:cNvPicPr>
            <a:picLocks noChangeAspect="1"/>
          </p:cNvPicPr>
          <p:nvPr/>
        </p:nvPicPr>
        <p:blipFill>
          <a:blip r:embed="rId6"/>
          <a:srcRect/>
          <a:stretch>
            <a:fillRect/>
          </a:stretch>
        </p:blipFill>
        <p:spPr>
          <a:xfrm rot="-1594801">
            <a:off x="11212841" y="2139370"/>
            <a:ext cx="4676330" cy="6008258"/>
          </a:xfrm>
          <a:prstGeom prst="rect">
            <a:avLst/>
          </a:prstGeom>
        </p:spPr>
      </p:pic>
      <p:pic>
        <p:nvPicPr>
          <p:cNvPr id="18" name="Picture 14">
            <a:extLst>
              <a:ext uri="{FF2B5EF4-FFF2-40B4-BE49-F238E27FC236}">
                <a16:creationId xmlns:a16="http://schemas.microsoft.com/office/drawing/2014/main" id="{E7EB0713-A124-4392-8EE1-50D6D016742F}"/>
              </a:ext>
            </a:extLst>
          </p:cNvPr>
          <p:cNvPicPr>
            <a:picLocks noChangeAspect="1"/>
          </p:cNvPicPr>
          <p:nvPr/>
        </p:nvPicPr>
        <p:blipFill>
          <a:blip r:embed="rId7"/>
          <a:srcRect/>
          <a:stretch>
            <a:fillRect/>
          </a:stretch>
        </p:blipFill>
        <p:spPr>
          <a:xfrm>
            <a:off x="12692555" y="1410669"/>
            <a:ext cx="5803675" cy="326456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345566" y="0"/>
            <a:ext cx="1942434" cy="1942434"/>
          </a:xfrm>
          <a:prstGeom prst="rect">
            <a:avLst/>
          </a:prstGeom>
        </p:spPr>
      </p:pic>
      <p:grpSp>
        <p:nvGrpSpPr>
          <p:cNvPr id="3" name="Group 3"/>
          <p:cNvGrpSpPr/>
          <p:nvPr/>
        </p:nvGrpSpPr>
        <p:grpSpPr>
          <a:xfrm>
            <a:off x="478766" y="478766"/>
            <a:ext cx="1099869" cy="109986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29451" y="781909"/>
            <a:ext cx="598499" cy="493582"/>
          </a:xfrm>
          <a:prstGeom prst="rect">
            <a:avLst/>
          </a:prstGeom>
        </p:spPr>
      </p:pic>
      <p:pic>
        <p:nvPicPr>
          <p:cNvPr id="7" name="Picture 7"/>
          <p:cNvPicPr>
            <a:picLocks noChangeAspect="1"/>
          </p:cNvPicPr>
          <p:nvPr/>
        </p:nvPicPr>
        <p:blipFill>
          <a:blip r:embed="rId6"/>
          <a:srcRect/>
          <a:stretch>
            <a:fillRect/>
          </a:stretch>
        </p:blipFill>
        <p:spPr>
          <a:xfrm>
            <a:off x="2593343" y="1578634"/>
            <a:ext cx="13101314" cy="8310535"/>
          </a:xfrm>
          <a:prstGeom prst="rect">
            <a:avLst/>
          </a:prstGeom>
        </p:spPr>
      </p:pic>
      <p:sp>
        <p:nvSpPr>
          <p:cNvPr id="8" name="TextBox 8"/>
          <p:cNvSpPr txBox="1"/>
          <p:nvPr/>
        </p:nvSpPr>
        <p:spPr>
          <a:xfrm>
            <a:off x="1912117" y="335891"/>
            <a:ext cx="5187036"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Rubric</a:t>
            </a:r>
          </a:p>
        </p:txBody>
      </p:sp>
      <p:sp>
        <p:nvSpPr>
          <p:cNvPr id="9" name="TextBox 9"/>
          <p:cNvSpPr txBox="1"/>
          <p:nvPr/>
        </p:nvSpPr>
        <p:spPr>
          <a:xfrm>
            <a:off x="6875807" y="9565637"/>
            <a:ext cx="11412193" cy="580390"/>
          </a:xfrm>
          <a:prstGeom prst="rect">
            <a:avLst/>
          </a:prstGeom>
        </p:spPr>
        <p:txBody>
          <a:bodyPr lIns="0" tIns="0" rIns="0" bIns="0" rtlCol="0" anchor="t">
            <a:spAutoFit/>
          </a:bodyPr>
          <a:lstStyle/>
          <a:p>
            <a:pPr algn="ctr">
              <a:lnSpc>
                <a:spcPts val="4759"/>
              </a:lnSpc>
            </a:pPr>
            <a:r>
              <a:rPr lang="en-US" sz="3399">
                <a:solidFill>
                  <a:srgbClr val="001D3D"/>
                </a:solidFill>
                <a:latin typeface="Open Sans Light Bold"/>
              </a:rPr>
              <a:t>Note: This box size increases as you type!</a:t>
            </a:r>
          </a:p>
        </p:txBody>
      </p:sp>
      <p:pic>
        <p:nvPicPr>
          <p:cNvPr id="10" name="Picture 10"/>
          <p:cNvPicPr>
            <a:picLocks noChangeAspect="1"/>
          </p:cNvPicPr>
          <p:nvPr/>
        </p:nvPicPr>
        <p:blipFill>
          <a:blip r:embed="rId7"/>
          <a:srcRect/>
          <a:stretch>
            <a:fillRect/>
          </a:stretch>
        </p:blipFill>
        <p:spPr>
          <a:xfrm>
            <a:off x="7680178" y="160722"/>
            <a:ext cx="1943544" cy="124237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345566" y="0"/>
            <a:ext cx="1942434" cy="1942434"/>
          </a:xfrm>
          <a:prstGeom prst="rect">
            <a:avLst/>
          </a:prstGeom>
        </p:spPr>
      </p:pic>
      <p:grpSp>
        <p:nvGrpSpPr>
          <p:cNvPr id="3" name="Group 3"/>
          <p:cNvGrpSpPr/>
          <p:nvPr/>
        </p:nvGrpSpPr>
        <p:grpSpPr>
          <a:xfrm>
            <a:off x="478766" y="478766"/>
            <a:ext cx="1099869" cy="109986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9451" y="781909"/>
            <a:ext cx="598499" cy="493582"/>
          </a:xfrm>
          <a:prstGeom prst="rect">
            <a:avLst/>
          </a:prstGeom>
        </p:spPr>
      </p:pic>
      <p:sp>
        <p:nvSpPr>
          <p:cNvPr id="7" name="TextBox 7"/>
          <p:cNvSpPr txBox="1"/>
          <p:nvPr/>
        </p:nvSpPr>
        <p:spPr>
          <a:xfrm>
            <a:off x="1912117" y="335891"/>
            <a:ext cx="5187036"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Comments</a:t>
            </a:r>
          </a:p>
        </p:txBody>
      </p:sp>
      <p:pic>
        <p:nvPicPr>
          <p:cNvPr id="8" name="Picture 8"/>
          <p:cNvPicPr>
            <a:picLocks noChangeAspect="1"/>
          </p:cNvPicPr>
          <p:nvPr/>
        </p:nvPicPr>
        <p:blipFill>
          <a:blip r:embed="rId7"/>
          <a:srcRect b="51780"/>
          <a:stretch>
            <a:fillRect/>
          </a:stretch>
        </p:blipFill>
        <p:spPr>
          <a:xfrm>
            <a:off x="1123287" y="2325545"/>
            <a:ext cx="17164713" cy="5250145"/>
          </a:xfrm>
          <a:prstGeom prst="rect">
            <a:avLst/>
          </a:prstGeom>
        </p:spPr>
      </p:pic>
      <p:pic>
        <p:nvPicPr>
          <p:cNvPr id="9" name="Picture 9"/>
          <p:cNvPicPr>
            <a:picLocks noChangeAspect="1"/>
          </p:cNvPicPr>
          <p:nvPr/>
        </p:nvPicPr>
        <p:blipFill>
          <a:blip r:embed="rId8"/>
          <a:srcRect/>
          <a:stretch>
            <a:fillRect/>
          </a:stretch>
        </p:blipFill>
        <p:spPr>
          <a:xfrm>
            <a:off x="8172228" y="9000889"/>
            <a:ext cx="1943544" cy="12423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345566" y="0"/>
            <a:ext cx="1942434" cy="1942434"/>
          </a:xfrm>
          <a:prstGeom prst="rect">
            <a:avLst/>
          </a:prstGeom>
        </p:spPr>
      </p:pic>
      <p:grpSp>
        <p:nvGrpSpPr>
          <p:cNvPr id="3" name="Group 3"/>
          <p:cNvGrpSpPr/>
          <p:nvPr/>
        </p:nvGrpSpPr>
        <p:grpSpPr>
          <a:xfrm>
            <a:off x="478766" y="478766"/>
            <a:ext cx="1099869" cy="109986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9451" y="781909"/>
            <a:ext cx="598499" cy="493582"/>
          </a:xfrm>
          <a:prstGeom prst="rect">
            <a:avLst/>
          </a:prstGeom>
        </p:spPr>
      </p:pic>
      <p:sp>
        <p:nvSpPr>
          <p:cNvPr id="7" name="TextBox 7"/>
          <p:cNvSpPr txBox="1"/>
          <p:nvPr/>
        </p:nvSpPr>
        <p:spPr>
          <a:xfrm>
            <a:off x="2047919" y="335891"/>
            <a:ext cx="13470956"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A note about indentifiers </a:t>
            </a:r>
          </a:p>
        </p:txBody>
      </p:sp>
      <p:sp>
        <p:nvSpPr>
          <p:cNvPr id="8" name="TextBox 8"/>
          <p:cNvSpPr txBox="1"/>
          <p:nvPr/>
        </p:nvSpPr>
        <p:spPr>
          <a:xfrm>
            <a:off x="582715" y="3444634"/>
            <a:ext cx="17122571" cy="5033243"/>
          </a:xfrm>
          <a:prstGeom prst="rect">
            <a:avLst/>
          </a:prstGeom>
        </p:spPr>
        <p:txBody>
          <a:bodyPr lIns="0" tIns="0" rIns="0" bIns="0" rtlCol="0" anchor="t">
            <a:spAutoFit/>
          </a:bodyPr>
          <a:lstStyle/>
          <a:p>
            <a:pPr algn="ctr">
              <a:lnSpc>
                <a:spcPts val="7995"/>
              </a:lnSpc>
            </a:pPr>
            <a:r>
              <a:rPr lang="en-US" sz="5710">
                <a:solidFill>
                  <a:srgbClr val="001D3D"/>
                </a:solidFill>
                <a:latin typeface="Open Sans"/>
              </a:rPr>
              <a:t>They/Their/Theirs provides anonymity</a:t>
            </a:r>
          </a:p>
          <a:p>
            <a:pPr algn="ctr">
              <a:lnSpc>
                <a:spcPts val="7995"/>
              </a:lnSpc>
            </a:pPr>
            <a:r>
              <a:rPr lang="en-US" sz="5710">
                <a:solidFill>
                  <a:srgbClr val="001D3D"/>
                </a:solidFill>
                <a:latin typeface="Open Sans"/>
              </a:rPr>
              <a:t>The instructor, or This class </a:t>
            </a:r>
          </a:p>
          <a:p>
            <a:pPr algn="ctr">
              <a:lnSpc>
                <a:spcPts val="7995"/>
              </a:lnSpc>
            </a:pPr>
            <a:endParaRPr lang="en-US" sz="5710">
              <a:solidFill>
                <a:srgbClr val="001D3D"/>
              </a:solidFill>
              <a:latin typeface="Open Sans"/>
            </a:endParaRPr>
          </a:p>
          <a:p>
            <a:pPr algn="ctr">
              <a:lnSpc>
                <a:spcPts val="7995"/>
              </a:lnSpc>
            </a:pPr>
            <a:r>
              <a:rPr lang="en-US" sz="5710">
                <a:solidFill>
                  <a:srgbClr val="001D3D"/>
                </a:solidFill>
                <a:latin typeface="Open Sans"/>
              </a:rPr>
              <a:t>Focus on contructive feedback. Be honest, but be respectful! </a:t>
            </a:r>
          </a:p>
        </p:txBody>
      </p:sp>
      <p:pic>
        <p:nvPicPr>
          <p:cNvPr id="9" name="Picture 9"/>
          <p:cNvPicPr>
            <a:picLocks noChangeAspect="1"/>
          </p:cNvPicPr>
          <p:nvPr/>
        </p:nvPicPr>
        <p:blipFill>
          <a:blip r:embed="rId7"/>
          <a:srcRect/>
          <a:stretch>
            <a:fillRect/>
          </a:stretch>
        </p:blipFill>
        <p:spPr>
          <a:xfrm>
            <a:off x="8172228" y="9000889"/>
            <a:ext cx="1943544" cy="124237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345566" y="0"/>
            <a:ext cx="1942434" cy="1942434"/>
          </a:xfrm>
          <a:prstGeom prst="rect">
            <a:avLst/>
          </a:prstGeom>
        </p:spPr>
      </p:pic>
      <p:grpSp>
        <p:nvGrpSpPr>
          <p:cNvPr id="3" name="Group 3"/>
          <p:cNvGrpSpPr/>
          <p:nvPr/>
        </p:nvGrpSpPr>
        <p:grpSpPr>
          <a:xfrm>
            <a:off x="478766" y="478766"/>
            <a:ext cx="1099869" cy="109986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9451" y="781909"/>
            <a:ext cx="598499" cy="493582"/>
          </a:xfrm>
          <a:prstGeom prst="rect">
            <a:avLst/>
          </a:prstGeom>
        </p:spPr>
      </p:pic>
      <p:sp>
        <p:nvSpPr>
          <p:cNvPr id="7" name="TextBox 7"/>
          <p:cNvSpPr txBox="1"/>
          <p:nvPr/>
        </p:nvSpPr>
        <p:spPr>
          <a:xfrm>
            <a:off x="2047919" y="335891"/>
            <a:ext cx="13470956" cy="2124075"/>
          </a:xfrm>
          <a:prstGeom prst="rect">
            <a:avLst/>
          </a:prstGeom>
        </p:spPr>
        <p:txBody>
          <a:bodyPr lIns="0" tIns="0" rIns="0" bIns="0" rtlCol="0" anchor="t">
            <a:spAutoFit/>
          </a:bodyPr>
          <a:lstStyle/>
          <a:p>
            <a:pPr>
              <a:lnSpc>
                <a:spcPts val="8400"/>
              </a:lnSpc>
            </a:pPr>
            <a:r>
              <a:rPr lang="en-US" sz="6000">
                <a:solidFill>
                  <a:srgbClr val="001D3D"/>
                </a:solidFill>
                <a:latin typeface="Ubuntu Bold"/>
              </a:rPr>
              <a:t>Rubric Comments</a:t>
            </a:r>
          </a:p>
          <a:p>
            <a:pPr>
              <a:lnSpc>
                <a:spcPts val="8400"/>
              </a:lnSpc>
            </a:pPr>
            <a:endParaRPr lang="en-US" sz="6000">
              <a:solidFill>
                <a:srgbClr val="001D3D"/>
              </a:solidFill>
              <a:latin typeface="Ubuntu Bold"/>
            </a:endParaRPr>
          </a:p>
        </p:txBody>
      </p:sp>
      <p:pic>
        <p:nvPicPr>
          <p:cNvPr id="8" name="Picture 8"/>
          <p:cNvPicPr>
            <a:picLocks noChangeAspect="1"/>
          </p:cNvPicPr>
          <p:nvPr/>
        </p:nvPicPr>
        <p:blipFill>
          <a:blip r:embed="rId7"/>
          <a:srcRect/>
          <a:stretch>
            <a:fillRect/>
          </a:stretch>
        </p:blipFill>
        <p:spPr>
          <a:xfrm>
            <a:off x="8172228" y="9000889"/>
            <a:ext cx="1943544" cy="1242374"/>
          </a:xfrm>
          <a:prstGeom prst="rect">
            <a:avLst/>
          </a:prstGeom>
        </p:spPr>
      </p:pic>
      <p:sp>
        <p:nvSpPr>
          <p:cNvPr id="9" name="TextBox 9"/>
          <p:cNvSpPr txBox="1"/>
          <p:nvPr/>
        </p:nvSpPr>
        <p:spPr>
          <a:xfrm>
            <a:off x="19050" y="3785957"/>
            <a:ext cx="18268950" cy="2590167"/>
          </a:xfrm>
          <a:prstGeom prst="rect">
            <a:avLst/>
          </a:prstGeom>
        </p:spPr>
        <p:txBody>
          <a:bodyPr lIns="0" tIns="0" rIns="0" bIns="0" rtlCol="0" anchor="t">
            <a:spAutoFit/>
          </a:bodyPr>
          <a:lstStyle/>
          <a:p>
            <a:pPr algn="ctr">
              <a:lnSpc>
                <a:spcPts val="6859"/>
              </a:lnSpc>
            </a:pPr>
            <a:r>
              <a:rPr lang="en-US" sz="4899">
                <a:solidFill>
                  <a:srgbClr val="001D3D"/>
                </a:solidFill>
                <a:latin typeface="Ubuntu"/>
              </a:rPr>
              <a:t>We are looking for both subjective and objective comments!</a:t>
            </a:r>
          </a:p>
          <a:p>
            <a:pPr algn="ctr">
              <a:lnSpc>
                <a:spcPts val="6859"/>
              </a:lnSpc>
              <a:spcBef>
                <a:spcPct val="0"/>
              </a:spcBef>
            </a:pPr>
            <a:r>
              <a:rPr lang="en-US" sz="4899">
                <a:solidFill>
                  <a:srgbClr val="001D3D"/>
                </a:solidFill>
                <a:latin typeface="Ubuntu"/>
              </a:rPr>
              <a:t>But, be sure to delve deeper into why you feel the way you do about a particular feature of the class!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098" y="9000889"/>
            <a:ext cx="18977033" cy="9656383"/>
            <a:chOff x="0" y="0"/>
            <a:chExt cx="4998066" cy="2543245"/>
          </a:xfrm>
        </p:grpSpPr>
        <p:sp>
          <p:nvSpPr>
            <p:cNvPr id="3" name="Freeform 3"/>
            <p:cNvSpPr/>
            <p:nvPr/>
          </p:nvSpPr>
          <p:spPr>
            <a:xfrm>
              <a:off x="0" y="0"/>
              <a:ext cx="4998066" cy="2543245"/>
            </a:xfrm>
            <a:custGeom>
              <a:avLst/>
              <a:gdLst/>
              <a:ahLst/>
              <a:cxnLst/>
              <a:rect l="l" t="t" r="r" b="b"/>
              <a:pathLst>
                <a:path w="4998066" h="2543245">
                  <a:moveTo>
                    <a:pt x="0" y="0"/>
                  </a:moveTo>
                  <a:lnTo>
                    <a:pt x="4998066" y="0"/>
                  </a:lnTo>
                  <a:lnTo>
                    <a:pt x="4998066" y="2543245"/>
                  </a:lnTo>
                  <a:lnTo>
                    <a:pt x="0" y="2543245"/>
                  </a:lnTo>
                  <a:close/>
                </a:path>
              </a:pathLst>
            </a:custGeom>
            <a:solidFill>
              <a:srgbClr val="FFC3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86111" cy="1286111"/>
          </a:xfrm>
          <a:prstGeom prst="rect">
            <a:avLst/>
          </a:prstGeom>
        </p:spPr>
      </p:pic>
      <p:pic>
        <p:nvPicPr>
          <p:cNvPr id="6" name="Picture 6"/>
          <p:cNvPicPr>
            <a:picLocks noChangeAspect="1"/>
          </p:cNvPicPr>
          <p:nvPr/>
        </p:nvPicPr>
        <p:blipFill>
          <a:blip r:embed="rId5"/>
          <a:srcRect l="7135" r="2077"/>
          <a:stretch>
            <a:fillRect/>
          </a:stretch>
        </p:blipFill>
        <p:spPr>
          <a:xfrm>
            <a:off x="1836045" y="1960055"/>
            <a:ext cx="3761195" cy="4142878"/>
          </a:xfrm>
          <a:prstGeom prst="rect">
            <a:avLst/>
          </a:prstGeom>
        </p:spPr>
      </p:pic>
      <p:grpSp>
        <p:nvGrpSpPr>
          <p:cNvPr id="7" name="Group 7"/>
          <p:cNvGrpSpPr/>
          <p:nvPr/>
        </p:nvGrpSpPr>
        <p:grpSpPr>
          <a:xfrm>
            <a:off x="1536796" y="5227026"/>
            <a:ext cx="1099869" cy="1099869"/>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87481" y="5530169"/>
            <a:ext cx="598499" cy="493582"/>
          </a:xfrm>
          <a:prstGeom prst="rect">
            <a:avLst/>
          </a:prstGeom>
        </p:spPr>
      </p:pic>
      <p:pic>
        <p:nvPicPr>
          <p:cNvPr id="11" name="Picture 11"/>
          <p:cNvPicPr>
            <a:picLocks noChangeAspect="1"/>
          </p:cNvPicPr>
          <p:nvPr/>
        </p:nvPicPr>
        <p:blipFill>
          <a:blip r:embed="rId8"/>
          <a:srcRect l="4173" b="1267"/>
          <a:stretch>
            <a:fillRect/>
          </a:stretch>
        </p:blipFill>
        <p:spPr>
          <a:xfrm>
            <a:off x="13972496" y="4585494"/>
            <a:ext cx="3729751" cy="4097218"/>
          </a:xfrm>
          <a:prstGeom prst="rect">
            <a:avLst/>
          </a:prstGeom>
        </p:spPr>
      </p:pic>
      <p:sp>
        <p:nvSpPr>
          <p:cNvPr id="12" name="TextBox 12"/>
          <p:cNvSpPr txBox="1"/>
          <p:nvPr/>
        </p:nvSpPr>
        <p:spPr>
          <a:xfrm>
            <a:off x="1836045" y="686036"/>
            <a:ext cx="6656388"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Who We Are</a:t>
            </a:r>
          </a:p>
        </p:txBody>
      </p:sp>
      <p:grpSp>
        <p:nvGrpSpPr>
          <p:cNvPr id="13" name="Group 13"/>
          <p:cNvGrpSpPr/>
          <p:nvPr/>
        </p:nvGrpSpPr>
        <p:grpSpPr>
          <a:xfrm>
            <a:off x="17152312" y="7901021"/>
            <a:ext cx="1099869" cy="109986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15" name="TextBox 1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402997" y="8143183"/>
            <a:ext cx="598499" cy="493582"/>
          </a:xfrm>
          <a:prstGeom prst="rect">
            <a:avLst/>
          </a:prstGeom>
        </p:spPr>
      </p:pic>
      <p:sp>
        <p:nvSpPr>
          <p:cNvPr id="17" name="TextBox 17"/>
          <p:cNvSpPr txBox="1"/>
          <p:nvPr/>
        </p:nvSpPr>
        <p:spPr>
          <a:xfrm>
            <a:off x="5853179" y="2145535"/>
            <a:ext cx="11299134" cy="1885959"/>
          </a:xfrm>
          <a:prstGeom prst="rect">
            <a:avLst/>
          </a:prstGeom>
        </p:spPr>
        <p:txBody>
          <a:bodyPr lIns="0" tIns="0" rIns="0" bIns="0" rtlCol="0" anchor="t">
            <a:spAutoFit/>
          </a:bodyPr>
          <a:lstStyle/>
          <a:p>
            <a:pPr algn="ctr">
              <a:lnSpc>
                <a:spcPts val="5879"/>
              </a:lnSpc>
            </a:pPr>
            <a:r>
              <a:rPr lang="en-US" sz="4199" dirty="0">
                <a:solidFill>
                  <a:srgbClr val="001D3D"/>
                </a:solidFill>
                <a:latin typeface="Open Sans Bold"/>
              </a:rPr>
              <a:t>Jody </a:t>
            </a:r>
            <a:r>
              <a:rPr lang="en-US" sz="4199" dirty="0" err="1">
                <a:solidFill>
                  <a:srgbClr val="001D3D"/>
                </a:solidFill>
                <a:latin typeface="Open Sans Bold"/>
              </a:rPr>
              <a:t>Ondich</a:t>
            </a:r>
            <a:endParaRPr lang="en-US" sz="4199" dirty="0">
              <a:solidFill>
                <a:srgbClr val="001D3D"/>
              </a:solidFill>
              <a:latin typeface="Open Sans Bold"/>
            </a:endParaRPr>
          </a:p>
          <a:p>
            <a:pPr algn="ctr">
              <a:lnSpc>
                <a:spcPts val="4619"/>
              </a:lnSpc>
            </a:pPr>
            <a:r>
              <a:rPr lang="en-US" sz="3299" dirty="0">
                <a:solidFill>
                  <a:srgbClr val="001D3D"/>
                </a:solidFill>
                <a:latin typeface="Open Sans"/>
              </a:rPr>
              <a:t>Philosophy Instructor and Faculty Development Leader for the Program for Online Excellence in Teaching (POET)</a:t>
            </a:r>
          </a:p>
        </p:txBody>
      </p:sp>
      <p:sp>
        <p:nvSpPr>
          <p:cNvPr id="18" name="TextBox 18"/>
          <p:cNvSpPr txBox="1"/>
          <p:nvPr/>
        </p:nvSpPr>
        <p:spPr>
          <a:xfrm>
            <a:off x="2902450" y="7377787"/>
            <a:ext cx="11070046" cy="1304925"/>
          </a:xfrm>
          <a:prstGeom prst="rect">
            <a:avLst/>
          </a:prstGeom>
        </p:spPr>
        <p:txBody>
          <a:bodyPr lIns="0" tIns="0" rIns="0" bIns="0" rtlCol="0" anchor="t">
            <a:spAutoFit/>
          </a:bodyPr>
          <a:lstStyle/>
          <a:p>
            <a:pPr algn="ctr">
              <a:lnSpc>
                <a:spcPts val="5879"/>
              </a:lnSpc>
            </a:pPr>
            <a:r>
              <a:rPr lang="en-US" sz="4199">
                <a:solidFill>
                  <a:srgbClr val="001D3D"/>
                </a:solidFill>
                <a:latin typeface="Open Sans Bold"/>
              </a:rPr>
              <a:t>Nicola Scott</a:t>
            </a:r>
          </a:p>
          <a:p>
            <a:pPr algn="ctr">
              <a:lnSpc>
                <a:spcPts val="4620"/>
              </a:lnSpc>
            </a:pPr>
            <a:r>
              <a:rPr lang="en-US" sz="3300">
                <a:solidFill>
                  <a:srgbClr val="001D3D"/>
                </a:solidFill>
                <a:latin typeface="Open Sans"/>
              </a:rPr>
              <a:t>Director of the Tutoring and Learning Center</a:t>
            </a:r>
          </a:p>
        </p:txBody>
      </p:sp>
      <p:pic>
        <p:nvPicPr>
          <p:cNvPr id="19" name="Picture 19"/>
          <p:cNvPicPr>
            <a:picLocks noChangeAspect="1"/>
          </p:cNvPicPr>
          <p:nvPr/>
        </p:nvPicPr>
        <p:blipFill>
          <a:blip r:embed="rId9"/>
          <a:srcRect/>
          <a:stretch>
            <a:fillRect/>
          </a:stretch>
        </p:blipFill>
        <p:spPr>
          <a:xfrm>
            <a:off x="8172228" y="9000889"/>
            <a:ext cx="1943544" cy="12423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345566" y="0"/>
            <a:ext cx="1942434" cy="1942434"/>
          </a:xfrm>
          <a:prstGeom prst="rect">
            <a:avLst/>
          </a:prstGeom>
        </p:spPr>
      </p:pic>
      <p:grpSp>
        <p:nvGrpSpPr>
          <p:cNvPr id="3" name="Group 3"/>
          <p:cNvGrpSpPr/>
          <p:nvPr/>
        </p:nvGrpSpPr>
        <p:grpSpPr>
          <a:xfrm>
            <a:off x="478766" y="478766"/>
            <a:ext cx="1099869" cy="1099869"/>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9451" y="781909"/>
            <a:ext cx="598499" cy="493582"/>
          </a:xfrm>
          <a:prstGeom prst="rect">
            <a:avLst/>
          </a:prstGeom>
        </p:spPr>
      </p:pic>
      <p:sp>
        <p:nvSpPr>
          <p:cNvPr id="7" name="TextBox 7"/>
          <p:cNvSpPr txBox="1"/>
          <p:nvPr/>
        </p:nvSpPr>
        <p:spPr>
          <a:xfrm>
            <a:off x="2047919" y="335891"/>
            <a:ext cx="13470956"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Rubric Comments: Subjective</a:t>
            </a:r>
          </a:p>
        </p:txBody>
      </p:sp>
      <p:pic>
        <p:nvPicPr>
          <p:cNvPr id="8" name="Picture 8"/>
          <p:cNvPicPr>
            <a:picLocks noChangeAspect="1"/>
          </p:cNvPicPr>
          <p:nvPr/>
        </p:nvPicPr>
        <p:blipFill>
          <a:blip r:embed="rId7"/>
          <a:srcRect/>
          <a:stretch>
            <a:fillRect/>
          </a:stretch>
        </p:blipFill>
        <p:spPr>
          <a:xfrm>
            <a:off x="8172228" y="9000889"/>
            <a:ext cx="1943544" cy="1242374"/>
          </a:xfrm>
          <a:prstGeom prst="rect">
            <a:avLst/>
          </a:prstGeom>
        </p:spPr>
      </p:pic>
      <p:sp>
        <p:nvSpPr>
          <p:cNvPr id="9" name="TextBox 9"/>
          <p:cNvSpPr txBox="1"/>
          <p:nvPr/>
        </p:nvSpPr>
        <p:spPr>
          <a:xfrm>
            <a:off x="382275" y="3417033"/>
            <a:ext cx="6666520" cy="974423"/>
          </a:xfrm>
          <a:prstGeom prst="rect">
            <a:avLst/>
          </a:prstGeom>
        </p:spPr>
        <p:txBody>
          <a:bodyPr lIns="0" tIns="0" rIns="0" bIns="0" rtlCol="0" anchor="t">
            <a:spAutoFit/>
          </a:bodyPr>
          <a:lstStyle/>
          <a:p>
            <a:pPr algn="ctr">
              <a:lnSpc>
                <a:spcPts val="7995"/>
              </a:lnSpc>
            </a:pPr>
            <a:r>
              <a:rPr lang="en-US" sz="5710">
                <a:solidFill>
                  <a:srgbClr val="001D3D"/>
                </a:solidFill>
                <a:latin typeface="Open Sans"/>
              </a:rPr>
              <a:t>The class was good.</a:t>
            </a:r>
          </a:p>
        </p:txBody>
      </p:sp>
      <p:sp>
        <p:nvSpPr>
          <p:cNvPr id="10" name="TextBox 10"/>
          <p:cNvSpPr txBox="1"/>
          <p:nvPr/>
        </p:nvSpPr>
        <p:spPr>
          <a:xfrm>
            <a:off x="7629020" y="3454286"/>
            <a:ext cx="10658980" cy="1670251"/>
          </a:xfrm>
          <a:prstGeom prst="rect">
            <a:avLst/>
          </a:prstGeom>
        </p:spPr>
        <p:txBody>
          <a:bodyPr lIns="0" tIns="0" rIns="0" bIns="0" rtlCol="0" anchor="t">
            <a:spAutoFit/>
          </a:bodyPr>
          <a:lstStyle/>
          <a:p>
            <a:pPr algn="ctr">
              <a:lnSpc>
                <a:spcPts val="4422"/>
              </a:lnSpc>
            </a:pPr>
            <a:r>
              <a:rPr lang="en-US" sz="3158">
                <a:solidFill>
                  <a:srgbClr val="001D3D"/>
                </a:solidFill>
                <a:latin typeface="Open Sans"/>
              </a:rPr>
              <a:t>The course used a layout that was logical to me and allowed me to follow the course. This would help me keep track of due dates and assignment requirements. </a:t>
            </a:r>
          </a:p>
        </p:txBody>
      </p:sp>
      <p:sp>
        <p:nvSpPr>
          <p:cNvPr id="11" name="TextBox 11"/>
          <p:cNvSpPr txBox="1"/>
          <p:nvPr/>
        </p:nvSpPr>
        <p:spPr>
          <a:xfrm>
            <a:off x="5179570" y="1917888"/>
            <a:ext cx="7207653" cy="974423"/>
          </a:xfrm>
          <a:prstGeom prst="rect">
            <a:avLst/>
          </a:prstGeom>
        </p:spPr>
        <p:txBody>
          <a:bodyPr lIns="0" tIns="0" rIns="0" bIns="0" rtlCol="0" anchor="t">
            <a:spAutoFit/>
          </a:bodyPr>
          <a:lstStyle/>
          <a:p>
            <a:pPr algn="ctr">
              <a:lnSpc>
                <a:spcPts val="7995"/>
              </a:lnSpc>
            </a:pPr>
            <a:r>
              <a:rPr lang="en-US" sz="5710">
                <a:solidFill>
                  <a:srgbClr val="001D3D"/>
                </a:solidFill>
                <a:latin typeface="Open Sans"/>
              </a:rPr>
              <a:t>Subjective comments</a:t>
            </a:r>
          </a:p>
        </p:txBody>
      </p:sp>
      <p:sp>
        <p:nvSpPr>
          <p:cNvPr id="12" name="TextBox 12"/>
          <p:cNvSpPr txBox="1"/>
          <p:nvPr/>
        </p:nvSpPr>
        <p:spPr>
          <a:xfrm>
            <a:off x="-437143" y="6410756"/>
            <a:ext cx="7624052" cy="1989128"/>
          </a:xfrm>
          <a:prstGeom prst="rect">
            <a:avLst/>
          </a:prstGeom>
        </p:spPr>
        <p:txBody>
          <a:bodyPr lIns="0" tIns="0" rIns="0" bIns="0" rtlCol="0" anchor="t">
            <a:spAutoFit/>
          </a:bodyPr>
          <a:lstStyle/>
          <a:p>
            <a:pPr algn="ctr">
              <a:lnSpc>
                <a:spcPts val="7995"/>
              </a:lnSpc>
            </a:pPr>
            <a:r>
              <a:rPr lang="en-US" sz="5710">
                <a:solidFill>
                  <a:srgbClr val="001D3D"/>
                </a:solidFill>
                <a:latin typeface="Open Sans"/>
              </a:rPr>
              <a:t>I didn't like the font colors.</a:t>
            </a:r>
          </a:p>
        </p:txBody>
      </p:sp>
      <p:sp>
        <p:nvSpPr>
          <p:cNvPr id="13" name="TextBox 13"/>
          <p:cNvSpPr txBox="1"/>
          <p:nvPr/>
        </p:nvSpPr>
        <p:spPr>
          <a:xfrm>
            <a:off x="7186909" y="6639012"/>
            <a:ext cx="11101091" cy="2231522"/>
          </a:xfrm>
          <a:prstGeom prst="rect">
            <a:avLst/>
          </a:prstGeom>
        </p:spPr>
        <p:txBody>
          <a:bodyPr lIns="0" tIns="0" rIns="0" bIns="0" rtlCol="0" anchor="t">
            <a:spAutoFit/>
          </a:bodyPr>
          <a:lstStyle/>
          <a:p>
            <a:pPr algn="ctr">
              <a:lnSpc>
                <a:spcPts val="4422"/>
              </a:lnSpc>
            </a:pPr>
            <a:r>
              <a:rPr lang="en-US" sz="3158">
                <a:solidFill>
                  <a:srgbClr val="001D3D"/>
                </a:solidFill>
                <a:latin typeface="Open Sans"/>
              </a:rPr>
              <a:t>I found the font difficult to read and overcrowded. The font color didn't contrast the background enough and so hurt my eyes after reading it for a while. There was too much to read and wasn't separated by headings. .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30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58228" y="-1329292"/>
            <a:ext cx="3319575" cy="3311276"/>
          </a:xfrm>
          <a:prstGeom prst="rect">
            <a:avLst/>
          </a:prstGeom>
        </p:spPr>
      </p:pic>
      <p:grpSp>
        <p:nvGrpSpPr>
          <p:cNvPr id="3" name="Group 3"/>
          <p:cNvGrpSpPr/>
          <p:nvPr/>
        </p:nvGrpSpPr>
        <p:grpSpPr>
          <a:xfrm>
            <a:off x="338169" y="846548"/>
            <a:ext cx="9044616" cy="8593905"/>
            <a:chOff x="0" y="0"/>
            <a:chExt cx="12059489" cy="11458540"/>
          </a:xfrm>
        </p:grpSpPr>
        <p:pic>
          <p:nvPicPr>
            <p:cNvPr id="4" name="Picture 4"/>
            <p:cNvPicPr>
              <a:picLocks noChangeAspect="1"/>
            </p:cNvPicPr>
            <p:nvPr/>
          </p:nvPicPr>
          <p:blipFill>
            <a:blip r:embed="rId4"/>
            <a:srcRect t="14399" b="14399"/>
            <a:stretch>
              <a:fillRect/>
            </a:stretch>
          </p:blipFill>
          <p:spPr>
            <a:xfrm>
              <a:off x="0" y="0"/>
              <a:ext cx="7954992" cy="3777180"/>
            </a:xfrm>
            <a:prstGeom prst="rect">
              <a:avLst/>
            </a:prstGeom>
          </p:spPr>
        </p:pic>
        <p:pic>
          <p:nvPicPr>
            <p:cNvPr id="5" name="Picture 5"/>
            <p:cNvPicPr>
              <a:picLocks noChangeAspect="1"/>
            </p:cNvPicPr>
            <p:nvPr/>
          </p:nvPicPr>
          <p:blipFill>
            <a:blip r:embed="rId5"/>
            <a:srcRect l="23965" r="23965"/>
            <a:stretch>
              <a:fillRect/>
            </a:stretch>
          </p:blipFill>
          <p:spPr>
            <a:xfrm>
              <a:off x="8081992" y="0"/>
              <a:ext cx="3977496" cy="11458540"/>
            </a:xfrm>
            <a:prstGeom prst="rect">
              <a:avLst/>
            </a:prstGeom>
          </p:spPr>
        </p:pic>
        <p:pic>
          <p:nvPicPr>
            <p:cNvPr id="6" name="Picture 6"/>
            <p:cNvPicPr>
              <a:picLocks noChangeAspect="1"/>
            </p:cNvPicPr>
            <p:nvPr/>
          </p:nvPicPr>
          <p:blipFill>
            <a:blip r:embed="rId6"/>
            <a:srcRect l="14898" r="14898"/>
            <a:stretch>
              <a:fillRect/>
            </a:stretch>
          </p:blipFill>
          <p:spPr>
            <a:xfrm>
              <a:off x="0" y="3904180"/>
              <a:ext cx="7954992" cy="7554360"/>
            </a:xfrm>
            <a:prstGeom prst="rect">
              <a:avLst/>
            </a:prstGeom>
          </p:spPr>
        </p:pic>
      </p:grpSp>
      <p:pic>
        <p:nvPicPr>
          <p:cNvPr id="7" name="Picture 7"/>
          <p:cNvPicPr>
            <a:picLocks noChangeAspect="1"/>
          </p:cNvPicPr>
          <p:nvPr/>
        </p:nvPicPr>
        <p:blipFill>
          <a:blip r:embed="rId7"/>
          <a:srcRect/>
          <a:stretch>
            <a:fillRect/>
          </a:stretch>
        </p:blipFill>
        <p:spPr>
          <a:xfrm>
            <a:off x="11000277" y="6757738"/>
            <a:ext cx="3911827" cy="2500562"/>
          </a:xfrm>
          <a:prstGeom prst="rect">
            <a:avLst/>
          </a:prstGeom>
        </p:spPr>
      </p:pic>
      <p:sp>
        <p:nvSpPr>
          <p:cNvPr id="8" name="TextBox 8"/>
          <p:cNvSpPr txBox="1"/>
          <p:nvPr/>
        </p:nvSpPr>
        <p:spPr>
          <a:xfrm>
            <a:off x="9712549" y="2921244"/>
            <a:ext cx="8575451" cy="3573038"/>
          </a:xfrm>
          <a:prstGeom prst="rect">
            <a:avLst/>
          </a:prstGeom>
        </p:spPr>
        <p:txBody>
          <a:bodyPr lIns="0" tIns="0" rIns="0" bIns="0" rtlCol="0" anchor="t">
            <a:spAutoFit/>
          </a:bodyPr>
          <a:lstStyle/>
          <a:p>
            <a:pPr>
              <a:lnSpc>
                <a:spcPts val="14258"/>
              </a:lnSpc>
            </a:pPr>
            <a:r>
              <a:rPr lang="en-US" sz="10184">
                <a:solidFill>
                  <a:srgbClr val="001D3D"/>
                </a:solidFill>
                <a:latin typeface="Ubuntu Bold"/>
              </a:rPr>
              <a:t>Questions?Thank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895013" cy="10287000"/>
            <a:chOff x="0" y="0"/>
            <a:chExt cx="1025847" cy="2709333"/>
          </a:xfrm>
        </p:grpSpPr>
        <p:sp>
          <p:nvSpPr>
            <p:cNvPr id="3" name="Freeform 3"/>
            <p:cNvSpPr/>
            <p:nvPr/>
          </p:nvSpPr>
          <p:spPr>
            <a:xfrm>
              <a:off x="0" y="0"/>
              <a:ext cx="1025847" cy="2709333"/>
            </a:xfrm>
            <a:custGeom>
              <a:avLst/>
              <a:gdLst/>
              <a:ahLst/>
              <a:cxnLst/>
              <a:rect l="l" t="t" r="r" b="b"/>
              <a:pathLst>
                <a:path w="1025847" h="2709333">
                  <a:moveTo>
                    <a:pt x="0" y="0"/>
                  </a:moveTo>
                  <a:lnTo>
                    <a:pt x="1025847" y="0"/>
                  </a:lnTo>
                  <a:lnTo>
                    <a:pt x="1025847" y="2709333"/>
                  </a:lnTo>
                  <a:lnTo>
                    <a:pt x="0" y="2709333"/>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7870846" y="3913208"/>
            <a:ext cx="748584" cy="74858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7870846" y="5872511"/>
            <a:ext cx="748584" cy="74858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1" name="Group 11"/>
          <p:cNvGrpSpPr/>
          <p:nvPr/>
        </p:nvGrpSpPr>
        <p:grpSpPr>
          <a:xfrm>
            <a:off x="7870846" y="7983170"/>
            <a:ext cx="748584" cy="748584"/>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14" name="Picture 1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6345566" y="0"/>
            <a:ext cx="1942434" cy="1942434"/>
          </a:xfrm>
          <a:prstGeom prst="rect">
            <a:avLst/>
          </a:prstGeom>
        </p:spPr>
      </p:pic>
      <p:pic>
        <p:nvPicPr>
          <p:cNvPr id="15" name="Picture 15"/>
          <p:cNvPicPr>
            <a:picLocks noChangeAspect="1"/>
          </p:cNvPicPr>
          <p:nvPr/>
        </p:nvPicPr>
        <p:blipFill>
          <a:blip r:embed="rId4"/>
          <a:srcRect/>
          <a:stretch>
            <a:fillRect/>
          </a:stretch>
        </p:blipFill>
        <p:spPr>
          <a:xfrm>
            <a:off x="539212" y="3374402"/>
            <a:ext cx="5747435" cy="3829229"/>
          </a:xfrm>
          <a:prstGeom prst="rect">
            <a:avLst/>
          </a:prstGeom>
        </p:spPr>
      </p:pic>
      <p:sp>
        <p:nvSpPr>
          <p:cNvPr id="16" name="TextBox 16"/>
          <p:cNvSpPr txBox="1"/>
          <p:nvPr/>
        </p:nvSpPr>
        <p:spPr>
          <a:xfrm>
            <a:off x="7683701" y="1674459"/>
            <a:ext cx="5187036" cy="1057275"/>
          </a:xfrm>
          <a:prstGeom prst="rect">
            <a:avLst/>
          </a:prstGeom>
        </p:spPr>
        <p:txBody>
          <a:bodyPr lIns="0" tIns="0" rIns="0" bIns="0" rtlCol="0" anchor="t">
            <a:spAutoFit/>
          </a:bodyPr>
          <a:lstStyle/>
          <a:p>
            <a:pPr>
              <a:lnSpc>
                <a:spcPts val="8400"/>
              </a:lnSpc>
            </a:pPr>
            <a:r>
              <a:rPr lang="en-US" sz="6000" dirty="0">
                <a:solidFill>
                  <a:srgbClr val="001D3D"/>
                </a:solidFill>
                <a:latin typeface="Ubuntu Bold"/>
              </a:rPr>
              <a:t>Our Mission</a:t>
            </a:r>
          </a:p>
        </p:txBody>
      </p:sp>
      <p:sp>
        <p:nvSpPr>
          <p:cNvPr id="17" name="TextBox 17"/>
          <p:cNvSpPr txBox="1"/>
          <p:nvPr/>
        </p:nvSpPr>
        <p:spPr>
          <a:xfrm>
            <a:off x="8057992" y="4000479"/>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1</a:t>
            </a:r>
          </a:p>
        </p:txBody>
      </p:sp>
      <p:sp>
        <p:nvSpPr>
          <p:cNvPr id="18" name="TextBox 18"/>
          <p:cNvSpPr txBox="1"/>
          <p:nvPr/>
        </p:nvSpPr>
        <p:spPr>
          <a:xfrm>
            <a:off x="8729811" y="3872386"/>
            <a:ext cx="8281851" cy="661416"/>
          </a:xfrm>
          <a:prstGeom prst="rect">
            <a:avLst/>
          </a:prstGeom>
        </p:spPr>
        <p:txBody>
          <a:bodyPr lIns="0" tIns="0" rIns="0" bIns="0" rtlCol="0" anchor="t">
            <a:spAutoFit/>
          </a:bodyPr>
          <a:lstStyle/>
          <a:p>
            <a:pPr>
              <a:lnSpc>
                <a:spcPts val="5577"/>
              </a:lnSpc>
            </a:pPr>
            <a:r>
              <a:rPr lang="en-US" sz="3300" dirty="0">
                <a:solidFill>
                  <a:srgbClr val="001D3D">
                    <a:alpha val="74902"/>
                  </a:srgbClr>
                </a:solidFill>
                <a:latin typeface="Rubik"/>
              </a:rPr>
              <a:t>To improve the student online experience</a:t>
            </a:r>
          </a:p>
        </p:txBody>
      </p:sp>
      <p:sp>
        <p:nvSpPr>
          <p:cNvPr id="19" name="TextBox 19"/>
          <p:cNvSpPr txBox="1"/>
          <p:nvPr/>
        </p:nvSpPr>
        <p:spPr>
          <a:xfrm>
            <a:off x="8057992" y="5959783"/>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2</a:t>
            </a:r>
          </a:p>
        </p:txBody>
      </p:sp>
      <p:sp>
        <p:nvSpPr>
          <p:cNvPr id="20" name="TextBox 20"/>
          <p:cNvSpPr txBox="1"/>
          <p:nvPr/>
        </p:nvSpPr>
        <p:spPr>
          <a:xfrm>
            <a:off x="8057992" y="8070442"/>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3</a:t>
            </a:r>
          </a:p>
        </p:txBody>
      </p:sp>
      <p:sp>
        <p:nvSpPr>
          <p:cNvPr id="21" name="TextBox 21"/>
          <p:cNvSpPr txBox="1"/>
          <p:nvPr/>
        </p:nvSpPr>
        <p:spPr>
          <a:xfrm>
            <a:off x="8729811" y="5864533"/>
            <a:ext cx="9558189" cy="661416"/>
          </a:xfrm>
          <a:prstGeom prst="rect">
            <a:avLst/>
          </a:prstGeom>
        </p:spPr>
        <p:txBody>
          <a:bodyPr lIns="0" tIns="0" rIns="0" bIns="0" rtlCol="0" anchor="t">
            <a:spAutoFit/>
          </a:bodyPr>
          <a:lstStyle/>
          <a:p>
            <a:pPr>
              <a:lnSpc>
                <a:spcPts val="5577"/>
              </a:lnSpc>
            </a:pPr>
            <a:r>
              <a:rPr lang="en-US" sz="3300">
                <a:solidFill>
                  <a:srgbClr val="001D3D">
                    <a:alpha val="74902"/>
                  </a:srgbClr>
                </a:solidFill>
                <a:latin typeface="Rubik"/>
              </a:rPr>
              <a:t>Lift up student voices to make positive changes</a:t>
            </a:r>
          </a:p>
        </p:txBody>
      </p:sp>
      <p:grpSp>
        <p:nvGrpSpPr>
          <p:cNvPr id="22" name="Group 22"/>
          <p:cNvGrpSpPr/>
          <p:nvPr/>
        </p:nvGrpSpPr>
        <p:grpSpPr>
          <a:xfrm>
            <a:off x="6002733" y="1817334"/>
            <a:ext cx="1099869" cy="109986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86647" y="2120477"/>
            <a:ext cx="598499" cy="493582"/>
          </a:xfrm>
          <a:prstGeom prst="rect">
            <a:avLst/>
          </a:prstGeom>
        </p:spPr>
      </p:pic>
      <p:sp>
        <p:nvSpPr>
          <p:cNvPr id="26" name="TextBox 26"/>
          <p:cNvSpPr txBox="1"/>
          <p:nvPr/>
        </p:nvSpPr>
        <p:spPr>
          <a:xfrm>
            <a:off x="8729811" y="7975192"/>
            <a:ext cx="8281851" cy="661416"/>
          </a:xfrm>
          <a:prstGeom prst="rect">
            <a:avLst/>
          </a:prstGeom>
        </p:spPr>
        <p:txBody>
          <a:bodyPr lIns="0" tIns="0" rIns="0" bIns="0" rtlCol="0" anchor="t">
            <a:spAutoFit/>
          </a:bodyPr>
          <a:lstStyle/>
          <a:p>
            <a:pPr>
              <a:lnSpc>
                <a:spcPts val="5577"/>
              </a:lnSpc>
            </a:pPr>
            <a:r>
              <a:rPr lang="en-US" sz="3300" dirty="0">
                <a:solidFill>
                  <a:srgbClr val="001D3D">
                    <a:alpha val="74902"/>
                  </a:srgbClr>
                </a:solidFill>
                <a:latin typeface="Rubik"/>
              </a:rPr>
              <a:t>To provide faculty with tangible feedback</a:t>
            </a:r>
          </a:p>
        </p:txBody>
      </p:sp>
      <p:pic>
        <p:nvPicPr>
          <p:cNvPr id="27" name="Picture 27"/>
          <p:cNvPicPr>
            <a:picLocks noChangeAspect="1"/>
          </p:cNvPicPr>
          <p:nvPr/>
        </p:nvPicPr>
        <p:blipFill>
          <a:blip r:embed="rId7"/>
          <a:srcRect/>
          <a:stretch>
            <a:fillRect/>
          </a:stretch>
        </p:blipFill>
        <p:spPr>
          <a:xfrm>
            <a:off x="1028700" y="8637113"/>
            <a:ext cx="1943544" cy="1242374"/>
          </a:xfrm>
          <a:prstGeom prst="rect">
            <a:avLst/>
          </a:prstGeom>
        </p:spPr>
      </p:pic>
      <p:pic>
        <p:nvPicPr>
          <p:cNvPr id="28" name="Picture 15">
            <a:extLst>
              <a:ext uri="{FF2B5EF4-FFF2-40B4-BE49-F238E27FC236}">
                <a16:creationId xmlns:a16="http://schemas.microsoft.com/office/drawing/2014/main" id="{A093AFFA-AA88-482C-942C-2F192317EB33}"/>
              </a:ext>
            </a:extLst>
          </p:cNvPr>
          <p:cNvPicPr>
            <a:picLocks noChangeAspect="1"/>
          </p:cNvPicPr>
          <p:nvPr/>
        </p:nvPicPr>
        <p:blipFill>
          <a:blip r:embed="rId4"/>
          <a:srcRect/>
          <a:stretch>
            <a:fillRect/>
          </a:stretch>
        </p:blipFill>
        <p:spPr>
          <a:xfrm>
            <a:off x="691612" y="3526802"/>
            <a:ext cx="5747435" cy="38292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895013" cy="10287000"/>
            <a:chOff x="0" y="0"/>
            <a:chExt cx="1025847" cy="2709333"/>
          </a:xfrm>
        </p:grpSpPr>
        <p:sp>
          <p:nvSpPr>
            <p:cNvPr id="3" name="Freeform 3"/>
            <p:cNvSpPr/>
            <p:nvPr/>
          </p:nvSpPr>
          <p:spPr>
            <a:xfrm>
              <a:off x="0" y="0"/>
              <a:ext cx="1025847" cy="2709333"/>
            </a:xfrm>
            <a:custGeom>
              <a:avLst/>
              <a:gdLst/>
              <a:ahLst/>
              <a:cxnLst/>
              <a:rect l="l" t="t" r="r" b="b"/>
              <a:pathLst>
                <a:path w="1025847" h="2709333">
                  <a:moveTo>
                    <a:pt x="0" y="0"/>
                  </a:moveTo>
                  <a:lnTo>
                    <a:pt x="1025847" y="0"/>
                  </a:lnTo>
                  <a:lnTo>
                    <a:pt x="1025847" y="2709333"/>
                  </a:lnTo>
                  <a:lnTo>
                    <a:pt x="0" y="2709333"/>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6345566" y="0"/>
            <a:ext cx="1942434" cy="1942434"/>
          </a:xfrm>
          <a:prstGeom prst="rect">
            <a:avLst/>
          </a:prstGeom>
        </p:spPr>
      </p:pic>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rcRect/>
          <a:stretch>
            <a:fillRect/>
          </a:stretch>
        </p:blipFill>
        <p:spPr>
          <a:xfrm>
            <a:off x="2746773" y="1942434"/>
            <a:ext cx="12794454" cy="7196880"/>
          </a:xfrm>
          <a:prstGeom prst="rect">
            <a:avLst/>
          </a:prstGeom>
        </p:spPr>
      </p:pic>
      <p:sp>
        <p:nvSpPr>
          <p:cNvPr id="7" name="TextBox 7"/>
          <p:cNvSpPr txBox="1"/>
          <p:nvPr/>
        </p:nvSpPr>
        <p:spPr>
          <a:xfrm>
            <a:off x="1258887" y="428625"/>
            <a:ext cx="12820458" cy="1057275"/>
          </a:xfrm>
          <a:prstGeom prst="rect">
            <a:avLst/>
          </a:prstGeom>
        </p:spPr>
        <p:txBody>
          <a:bodyPr lIns="0" tIns="0" rIns="0" bIns="0" rtlCol="0" anchor="t">
            <a:spAutoFit/>
          </a:bodyPr>
          <a:lstStyle/>
          <a:p>
            <a:pPr>
              <a:lnSpc>
                <a:spcPts val="8400"/>
              </a:lnSpc>
            </a:pPr>
            <a:r>
              <a:rPr lang="en-US" sz="6000">
                <a:solidFill>
                  <a:srgbClr val="006B86"/>
                </a:solidFill>
                <a:latin typeface="Ubuntu Bold"/>
              </a:rPr>
              <a:t>Instructor Feedback</a:t>
            </a:r>
          </a:p>
        </p:txBody>
      </p:sp>
      <p:pic>
        <p:nvPicPr>
          <p:cNvPr id="8" name="Picture 8"/>
          <p:cNvPicPr>
            <a:picLocks noChangeAspect="1"/>
          </p:cNvPicPr>
          <p:nvPr/>
        </p:nvPicPr>
        <p:blipFill>
          <a:blip r:embed="rId7"/>
          <a:srcRect/>
          <a:stretch>
            <a:fillRect/>
          </a:stretch>
        </p:blipFill>
        <p:spPr>
          <a:xfrm>
            <a:off x="287115" y="4522313"/>
            <a:ext cx="1943544" cy="1242374"/>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098" y="9000889"/>
            <a:ext cx="18977033" cy="9656383"/>
            <a:chOff x="0" y="0"/>
            <a:chExt cx="4998066" cy="2543245"/>
          </a:xfrm>
        </p:grpSpPr>
        <p:sp>
          <p:nvSpPr>
            <p:cNvPr id="3" name="Freeform 3"/>
            <p:cNvSpPr/>
            <p:nvPr/>
          </p:nvSpPr>
          <p:spPr>
            <a:xfrm>
              <a:off x="0" y="0"/>
              <a:ext cx="4998066" cy="2543245"/>
            </a:xfrm>
            <a:custGeom>
              <a:avLst/>
              <a:gdLst/>
              <a:ahLst/>
              <a:cxnLst/>
              <a:rect l="l" t="t" r="r" b="b"/>
              <a:pathLst>
                <a:path w="4998066" h="2543245">
                  <a:moveTo>
                    <a:pt x="0" y="0"/>
                  </a:moveTo>
                  <a:lnTo>
                    <a:pt x="4998066" y="0"/>
                  </a:lnTo>
                  <a:lnTo>
                    <a:pt x="4998066" y="2543245"/>
                  </a:lnTo>
                  <a:lnTo>
                    <a:pt x="0" y="2543245"/>
                  </a:lnTo>
                  <a:close/>
                </a:path>
              </a:pathLst>
            </a:custGeom>
            <a:solidFill>
              <a:srgbClr val="FFC3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86111" cy="1286111"/>
          </a:xfrm>
          <a:prstGeom prst="rect">
            <a:avLst/>
          </a:prstGeom>
        </p:spPr>
      </p:pic>
      <p:grpSp>
        <p:nvGrpSpPr>
          <p:cNvPr id="6" name="Group 6"/>
          <p:cNvGrpSpPr/>
          <p:nvPr/>
        </p:nvGrpSpPr>
        <p:grpSpPr>
          <a:xfrm>
            <a:off x="654408" y="3166297"/>
            <a:ext cx="748584" cy="748584"/>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9" name="Group 9"/>
          <p:cNvGrpSpPr/>
          <p:nvPr/>
        </p:nvGrpSpPr>
        <p:grpSpPr>
          <a:xfrm>
            <a:off x="654408" y="4716612"/>
            <a:ext cx="748584" cy="748584"/>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2" name="Group 12"/>
          <p:cNvGrpSpPr/>
          <p:nvPr/>
        </p:nvGrpSpPr>
        <p:grpSpPr>
          <a:xfrm>
            <a:off x="634070" y="7604429"/>
            <a:ext cx="748584" cy="748584"/>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15" name="Picture 15"/>
          <p:cNvPicPr>
            <a:picLocks noChangeAspect="1"/>
          </p:cNvPicPr>
          <p:nvPr/>
        </p:nvPicPr>
        <p:blipFill>
          <a:blip r:embed="rId4"/>
          <a:srcRect/>
          <a:stretch>
            <a:fillRect/>
          </a:stretch>
        </p:blipFill>
        <p:spPr>
          <a:xfrm>
            <a:off x="10128242" y="974678"/>
            <a:ext cx="7688120" cy="5131820"/>
          </a:xfrm>
          <a:prstGeom prst="rect">
            <a:avLst/>
          </a:prstGeom>
        </p:spPr>
      </p:pic>
      <p:sp>
        <p:nvSpPr>
          <p:cNvPr id="16" name="TextBox 16"/>
          <p:cNvSpPr txBox="1"/>
          <p:nvPr/>
        </p:nvSpPr>
        <p:spPr>
          <a:xfrm>
            <a:off x="1008362" y="1143236"/>
            <a:ext cx="7597738"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Time Commitment</a:t>
            </a:r>
          </a:p>
        </p:txBody>
      </p:sp>
      <p:sp>
        <p:nvSpPr>
          <p:cNvPr id="17" name="TextBox 17"/>
          <p:cNvSpPr txBox="1"/>
          <p:nvPr/>
        </p:nvSpPr>
        <p:spPr>
          <a:xfrm>
            <a:off x="-180423" y="2947140"/>
            <a:ext cx="9324423" cy="662940"/>
          </a:xfrm>
          <a:prstGeom prst="rect">
            <a:avLst/>
          </a:prstGeom>
        </p:spPr>
        <p:txBody>
          <a:bodyPr lIns="0" tIns="0" rIns="0" bIns="0" rtlCol="0" anchor="t">
            <a:spAutoFit/>
          </a:bodyPr>
          <a:lstStyle/>
          <a:p>
            <a:pPr algn="ctr">
              <a:lnSpc>
                <a:spcPts val="5459"/>
              </a:lnSpc>
            </a:pPr>
            <a:r>
              <a:rPr lang="en-US" sz="3900">
                <a:solidFill>
                  <a:srgbClr val="001D3D"/>
                </a:solidFill>
                <a:latin typeface="Open Sans"/>
              </a:rPr>
              <a:t>30-minute initial training</a:t>
            </a:r>
          </a:p>
        </p:txBody>
      </p:sp>
      <p:sp>
        <p:nvSpPr>
          <p:cNvPr id="18" name="TextBox 18"/>
          <p:cNvSpPr txBox="1"/>
          <p:nvPr/>
        </p:nvSpPr>
        <p:spPr>
          <a:xfrm>
            <a:off x="1626955" y="3591869"/>
            <a:ext cx="6545273" cy="580390"/>
          </a:xfrm>
          <a:prstGeom prst="rect">
            <a:avLst/>
          </a:prstGeom>
        </p:spPr>
        <p:txBody>
          <a:bodyPr lIns="0" tIns="0" rIns="0" bIns="0" rtlCol="0" anchor="t">
            <a:spAutoFit/>
          </a:bodyPr>
          <a:lstStyle/>
          <a:p>
            <a:pPr>
              <a:lnSpc>
                <a:spcPts val="4759"/>
              </a:lnSpc>
            </a:pPr>
            <a:r>
              <a:rPr lang="en-US" sz="3399">
                <a:solidFill>
                  <a:srgbClr val="001D3D"/>
                </a:solidFill>
                <a:latin typeface="Open Sans Light"/>
              </a:rPr>
              <a:t>We are doing it now!</a:t>
            </a:r>
          </a:p>
        </p:txBody>
      </p:sp>
      <p:sp>
        <p:nvSpPr>
          <p:cNvPr id="19" name="TextBox 19"/>
          <p:cNvSpPr txBox="1"/>
          <p:nvPr/>
        </p:nvSpPr>
        <p:spPr>
          <a:xfrm>
            <a:off x="1286111" y="4640412"/>
            <a:ext cx="8462282" cy="662940"/>
          </a:xfrm>
          <a:prstGeom prst="rect">
            <a:avLst/>
          </a:prstGeom>
        </p:spPr>
        <p:txBody>
          <a:bodyPr lIns="0" tIns="0" rIns="0" bIns="0" rtlCol="0" anchor="t">
            <a:spAutoFit/>
          </a:bodyPr>
          <a:lstStyle/>
          <a:p>
            <a:pPr algn="ctr">
              <a:lnSpc>
                <a:spcPts val="5459"/>
              </a:lnSpc>
            </a:pPr>
            <a:r>
              <a:rPr lang="en-US" sz="3900">
                <a:solidFill>
                  <a:srgbClr val="001D3D"/>
                </a:solidFill>
                <a:latin typeface="Open Sans"/>
              </a:rPr>
              <a:t>Minimum 30-min recorded review</a:t>
            </a:r>
          </a:p>
        </p:txBody>
      </p:sp>
      <p:sp>
        <p:nvSpPr>
          <p:cNvPr id="20" name="TextBox 20"/>
          <p:cNvSpPr txBox="1"/>
          <p:nvPr/>
        </p:nvSpPr>
        <p:spPr>
          <a:xfrm>
            <a:off x="1555169" y="7566012"/>
            <a:ext cx="11152966" cy="662939"/>
          </a:xfrm>
          <a:prstGeom prst="rect">
            <a:avLst/>
          </a:prstGeom>
        </p:spPr>
        <p:txBody>
          <a:bodyPr lIns="0" tIns="0" rIns="0" bIns="0" rtlCol="0" anchor="t">
            <a:spAutoFit/>
          </a:bodyPr>
          <a:lstStyle/>
          <a:p>
            <a:pPr>
              <a:lnSpc>
                <a:spcPts val="5460"/>
              </a:lnSpc>
            </a:pPr>
            <a:r>
              <a:rPr lang="en-US" sz="3900">
                <a:solidFill>
                  <a:srgbClr val="001D3D"/>
                </a:solidFill>
                <a:latin typeface="Open Sans"/>
              </a:rPr>
              <a:t>Minimum of two reviews per semester</a:t>
            </a:r>
          </a:p>
        </p:txBody>
      </p:sp>
      <p:grpSp>
        <p:nvGrpSpPr>
          <p:cNvPr id="21" name="Group 21"/>
          <p:cNvGrpSpPr/>
          <p:nvPr/>
        </p:nvGrpSpPr>
        <p:grpSpPr>
          <a:xfrm>
            <a:off x="9578308" y="2440720"/>
            <a:ext cx="1099869" cy="1099869"/>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24" name="Picture 2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28993" y="2743863"/>
            <a:ext cx="598499" cy="493582"/>
          </a:xfrm>
          <a:prstGeom prst="rect">
            <a:avLst/>
          </a:prstGeom>
        </p:spPr>
      </p:pic>
      <p:pic>
        <p:nvPicPr>
          <p:cNvPr id="25" name="Picture 25"/>
          <p:cNvPicPr>
            <a:picLocks noChangeAspect="1"/>
          </p:cNvPicPr>
          <p:nvPr/>
        </p:nvPicPr>
        <p:blipFill>
          <a:blip r:embed="rId7"/>
          <a:srcRect/>
          <a:stretch>
            <a:fillRect/>
          </a:stretch>
        </p:blipFill>
        <p:spPr>
          <a:xfrm>
            <a:off x="8172228" y="9000889"/>
            <a:ext cx="1943544" cy="1242374"/>
          </a:xfrm>
          <a:prstGeom prst="rect">
            <a:avLst/>
          </a:prstGeom>
        </p:spPr>
      </p:pic>
      <p:grpSp>
        <p:nvGrpSpPr>
          <p:cNvPr id="26" name="Group 26"/>
          <p:cNvGrpSpPr/>
          <p:nvPr/>
        </p:nvGrpSpPr>
        <p:grpSpPr>
          <a:xfrm>
            <a:off x="634070" y="6160520"/>
            <a:ext cx="748584" cy="748584"/>
            <a:chOff x="0" y="0"/>
            <a:chExt cx="812800" cy="812800"/>
          </a:xfrm>
        </p:grpSpPr>
        <p:sp>
          <p:nvSpPr>
            <p:cNvPr id="27" name="Freeform 2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28" name="TextBox 28"/>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9" name="TextBox 29"/>
          <p:cNvSpPr txBox="1"/>
          <p:nvPr/>
        </p:nvSpPr>
        <p:spPr>
          <a:xfrm>
            <a:off x="924904" y="6084320"/>
            <a:ext cx="9753273" cy="662940"/>
          </a:xfrm>
          <a:prstGeom prst="rect">
            <a:avLst/>
          </a:prstGeom>
        </p:spPr>
        <p:txBody>
          <a:bodyPr lIns="0" tIns="0" rIns="0" bIns="0" rtlCol="0" anchor="t">
            <a:spAutoFit/>
          </a:bodyPr>
          <a:lstStyle/>
          <a:p>
            <a:pPr algn="ctr">
              <a:lnSpc>
                <a:spcPts val="5459"/>
              </a:lnSpc>
            </a:pPr>
            <a:r>
              <a:rPr lang="en-US" sz="3900">
                <a:solidFill>
                  <a:srgbClr val="001D3D"/>
                </a:solidFill>
                <a:latin typeface="Open Sans"/>
              </a:rPr>
              <a:t>Maximum 30-min recorded interview</a:t>
            </a:r>
          </a:p>
        </p:txBody>
      </p:sp>
      <p:sp>
        <p:nvSpPr>
          <p:cNvPr id="30" name="TextBox 30"/>
          <p:cNvSpPr txBox="1"/>
          <p:nvPr/>
        </p:nvSpPr>
        <p:spPr>
          <a:xfrm>
            <a:off x="1594478" y="5284302"/>
            <a:ext cx="6425505" cy="580390"/>
          </a:xfrm>
          <a:prstGeom prst="rect">
            <a:avLst/>
          </a:prstGeom>
        </p:spPr>
        <p:txBody>
          <a:bodyPr lIns="0" tIns="0" rIns="0" bIns="0" rtlCol="0" anchor="t">
            <a:spAutoFit/>
          </a:bodyPr>
          <a:lstStyle/>
          <a:p>
            <a:pPr algn="ctr">
              <a:lnSpc>
                <a:spcPts val="4759"/>
              </a:lnSpc>
            </a:pPr>
            <a:r>
              <a:rPr lang="en-US" sz="3399">
                <a:solidFill>
                  <a:srgbClr val="001D3D"/>
                </a:solidFill>
                <a:latin typeface="Open Sans Light"/>
              </a:rPr>
              <a:t>A breakdown will be given shortly</a:t>
            </a:r>
          </a:p>
        </p:txBody>
      </p:sp>
      <p:sp>
        <p:nvSpPr>
          <p:cNvPr id="31" name="TextBox 31"/>
          <p:cNvSpPr txBox="1"/>
          <p:nvPr/>
        </p:nvSpPr>
        <p:spPr>
          <a:xfrm>
            <a:off x="1555169" y="6728210"/>
            <a:ext cx="8803184" cy="580390"/>
          </a:xfrm>
          <a:prstGeom prst="rect">
            <a:avLst/>
          </a:prstGeom>
        </p:spPr>
        <p:txBody>
          <a:bodyPr lIns="0" tIns="0" rIns="0" bIns="0" rtlCol="0" anchor="t">
            <a:spAutoFit/>
          </a:bodyPr>
          <a:lstStyle/>
          <a:p>
            <a:pPr algn="ctr">
              <a:lnSpc>
                <a:spcPts val="4759"/>
              </a:lnSpc>
            </a:pPr>
            <a:r>
              <a:rPr lang="en-US" sz="3399">
                <a:solidFill>
                  <a:srgbClr val="001D3D"/>
                </a:solidFill>
                <a:latin typeface="Open Sans Light"/>
              </a:rPr>
              <a:t>Response discussion and follow-up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098" y="9000889"/>
            <a:ext cx="18977033" cy="9656383"/>
            <a:chOff x="0" y="0"/>
            <a:chExt cx="4998066" cy="2543245"/>
          </a:xfrm>
        </p:grpSpPr>
        <p:sp>
          <p:nvSpPr>
            <p:cNvPr id="3" name="Freeform 3"/>
            <p:cNvSpPr/>
            <p:nvPr/>
          </p:nvSpPr>
          <p:spPr>
            <a:xfrm>
              <a:off x="0" y="0"/>
              <a:ext cx="4998066" cy="2543245"/>
            </a:xfrm>
            <a:custGeom>
              <a:avLst/>
              <a:gdLst/>
              <a:ahLst/>
              <a:cxnLst/>
              <a:rect l="l" t="t" r="r" b="b"/>
              <a:pathLst>
                <a:path w="4998066" h="2543245">
                  <a:moveTo>
                    <a:pt x="0" y="0"/>
                  </a:moveTo>
                  <a:lnTo>
                    <a:pt x="4998066" y="0"/>
                  </a:lnTo>
                  <a:lnTo>
                    <a:pt x="4998066" y="2543245"/>
                  </a:lnTo>
                  <a:lnTo>
                    <a:pt x="0" y="2543245"/>
                  </a:lnTo>
                  <a:close/>
                </a:path>
              </a:pathLst>
            </a:custGeom>
            <a:solidFill>
              <a:srgbClr val="FFC3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86111" cy="1286111"/>
          </a:xfrm>
          <a:prstGeom prst="rect">
            <a:avLst/>
          </a:prstGeom>
        </p:spPr>
      </p:pic>
      <p:pic>
        <p:nvPicPr>
          <p:cNvPr id="6" name="Picture 6"/>
          <p:cNvPicPr>
            <a:picLocks noChangeAspect="1"/>
          </p:cNvPicPr>
          <p:nvPr/>
        </p:nvPicPr>
        <p:blipFill>
          <a:blip r:embed="rId4"/>
          <a:srcRect/>
          <a:stretch>
            <a:fillRect/>
          </a:stretch>
        </p:blipFill>
        <p:spPr>
          <a:xfrm>
            <a:off x="9693934" y="629841"/>
            <a:ext cx="8248689" cy="5495689"/>
          </a:xfrm>
          <a:prstGeom prst="rect">
            <a:avLst/>
          </a:prstGeom>
        </p:spPr>
      </p:pic>
      <p:sp>
        <p:nvSpPr>
          <p:cNvPr id="7" name="TextBox 7"/>
          <p:cNvSpPr txBox="1"/>
          <p:nvPr/>
        </p:nvSpPr>
        <p:spPr>
          <a:xfrm>
            <a:off x="1008362" y="1143236"/>
            <a:ext cx="6656388"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Compensation</a:t>
            </a:r>
          </a:p>
        </p:txBody>
      </p:sp>
      <p:grpSp>
        <p:nvGrpSpPr>
          <p:cNvPr id="8" name="Group 8"/>
          <p:cNvGrpSpPr/>
          <p:nvPr/>
        </p:nvGrpSpPr>
        <p:grpSpPr>
          <a:xfrm>
            <a:off x="9144000" y="3776488"/>
            <a:ext cx="1099869" cy="1099869"/>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10" name="TextBox 10"/>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0950" y="4079631"/>
            <a:ext cx="598499" cy="493582"/>
          </a:xfrm>
          <a:prstGeom prst="rect">
            <a:avLst/>
          </a:prstGeom>
        </p:spPr>
      </p:pic>
      <p:grpSp>
        <p:nvGrpSpPr>
          <p:cNvPr id="12" name="Group 12"/>
          <p:cNvGrpSpPr/>
          <p:nvPr/>
        </p:nvGrpSpPr>
        <p:grpSpPr>
          <a:xfrm>
            <a:off x="654408" y="3166297"/>
            <a:ext cx="748584" cy="748584"/>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4" name="TextBox 1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5" name="Group 15"/>
          <p:cNvGrpSpPr/>
          <p:nvPr/>
        </p:nvGrpSpPr>
        <p:grpSpPr>
          <a:xfrm>
            <a:off x="634070" y="4769208"/>
            <a:ext cx="748584" cy="748584"/>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7" name="TextBox 17"/>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18" name="TextBox 18"/>
          <p:cNvSpPr txBox="1"/>
          <p:nvPr/>
        </p:nvSpPr>
        <p:spPr>
          <a:xfrm>
            <a:off x="206627" y="3027785"/>
            <a:ext cx="7458122" cy="887095"/>
          </a:xfrm>
          <a:prstGeom prst="rect">
            <a:avLst/>
          </a:prstGeom>
        </p:spPr>
        <p:txBody>
          <a:bodyPr lIns="0" tIns="0" rIns="0" bIns="0" rtlCol="0" anchor="t">
            <a:spAutoFit/>
          </a:bodyPr>
          <a:lstStyle/>
          <a:p>
            <a:pPr algn="ctr">
              <a:lnSpc>
                <a:spcPts val="7279"/>
              </a:lnSpc>
            </a:pPr>
            <a:r>
              <a:rPr lang="en-US" sz="5199">
                <a:solidFill>
                  <a:srgbClr val="001D3D"/>
                </a:solidFill>
                <a:latin typeface="Open Sans"/>
              </a:rPr>
              <a:t>$40 per review</a:t>
            </a:r>
          </a:p>
        </p:txBody>
      </p:sp>
      <p:sp>
        <p:nvSpPr>
          <p:cNvPr id="19" name="TextBox 19"/>
          <p:cNvSpPr txBox="1"/>
          <p:nvPr/>
        </p:nvSpPr>
        <p:spPr>
          <a:xfrm>
            <a:off x="2060827" y="3867255"/>
            <a:ext cx="6545273" cy="462071"/>
          </a:xfrm>
          <a:prstGeom prst="rect">
            <a:avLst/>
          </a:prstGeom>
        </p:spPr>
        <p:txBody>
          <a:bodyPr lIns="0" tIns="0" rIns="0" bIns="0" rtlCol="0" anchor="t">
            <a:spAutoFit/>
          </a:bodyPr>
          <a:lstStyle/>
          <a:p>
            <a:pPr>
              <a:lnSpc>
                <a:spcPts val="3840"/>
              </a:lnSpc>
            </a:pPr>
            <a:r>
              <a:rPr lang="en-US" sz="2742">
                <a:solidFill>
                  <a:srgbClr val="001D3D"/>
                </a:solidFill>
                <a:latin typeface="Open Sans Light"/>
              </a:rPr>
              <a:t>October 21 Paycheck</a:t>
            </a:r>
          </a:p>
        </p:txBody>
      </p:sp>
      <p:sp>
        <p:nvSpPr>
          <p:cNvPr id="20" name="TextBox 20"/>
          <p:cNvSpPr txBox="1"/>
          <p:nvPr/>
        </p:nvSpPr>
        <p:spPr>
          <a:xfrm>
            <a:off x="1685878" y="4406815"/>
            <a:ext cx="7458122" cy="2734945"/>
          </a:xfrm>
          <a:prstGeom prst="rect">
            <a:avLst/>
          </a:prstGeom>
        </p:spPr>
        <p:txBody>
          <a:bodyPr lIns="0" tIns="0" rIns="0" bIns="0" rtlCol="0" anchor="t">
            <a:spAutoFit/>
          </a:bodyPr>
          <a:lstStyle/>
          <a:p>
            <a:pPr>
              <a:lnSpc>
                <a:spcPts val="7279"/>
              </a:lnSpc>
            </a:pPr>
            <a:r>
              <a:rPr lang="en-US" sz="5199">
                <a:solidFill>
                  <a:srgbClr val="001D3D"/>
                </a:solidFill>
                <a:latin typeface="Open Sans"/>
              </a:rPr>
              <a:t>Improve the online experience for future students</a:t>
            </a:r>
          </a:p>
        </p:txBody>
      </p:sp>
      <p:pic>
        <p:nvPicPr>
          <p:cNvPr id="21" name="Picture 21"/>
          <p:cNvPicPr>
            <a:picLocks noChangeAspect="1"/>
          </p:cNvPicPr>
          <p:nvPr/>
        </p:nvPicPr>
        <p:blipFill>
          <a:blip r:embed="rId7"/>
          <a:srcRect/>
          <a:stretch>
            <a:fillRect/>
          </a:stretch>
        </p:blipFill>
        <p:spPr>
          <a:xfrm>
            <a:off x="8172228" y="9000889"/>
            <a:ext cx="1943544" cy="1242374"/>
          </a:xfrm>
          <a:prstGeom prst="rect">
            <a:avLst/>
          </a:prstGeom>
        </p:spPr>
      </p:pic>
      <p:grpSp>
        <p:nvGrpSpPr>
          <p:cNvPr id="22" name="Group 22"/>
          <p:cNvGrpSpPr/>
          <p:nvPr/>
        </p:nvGrpSpPr>
        <p:grpSpPr>
          <a:xfrm>
            <a:off x="634070" y="7213440"/>
            <a:ext cx="748584" cy="748584"/>
            <a:chOff x="0" y="0"/>
            <a:chExt cx="812800" cy="812800"/>
          </a:xfrm>
        </p:grpSpPr>
        <p:sp>
          <p:nvSpPr>
            <p:cNvPr id="23" name="Freeform 2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24" name="TextBox 2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25" name="TextBox 25"/>
          <p:cNvSpPr txBox="1"/>
          <p:nvPr/>
        </p:nvSpPr>
        <p:spPr>
          <a:xfrm>
            <a:off x="1644278" y="7118190"/>
            <a:ext cx="10513667" cy="887095"/>
          </a:xfrm>
          <a:prstGeom prst="rect">
            <a:avLst/>
          </a:prstGeom>
        </p:spPr>
        <p:txBody>
          <a:bodyPr lIns="0" tIns="0" rIns="0" bIns="0" rtlCol="0" anchor="t">
            <a:spAutoFit/>
          </a:bodyPr>
          <a:lstStyle/>
          <a:p>
            <a:pPr>
              <a:lnSpc>
                <a:spcPts val="7279"/>
              </a:lnSpc>
            </a:pPr>
            <a:r>
              <a:rPr lang="en-US" sz="5199">
                <a:solidFill>
                  <a:srgbClr val="001D3D"/>
                </a:solidFill>
                <a:latin typeface="Open Sans"/>
              </a:rPr>
              <a:t>Great addition to your resume  </a:t>
            </a:r>
          </a:p>
        </p:txBody>
      </p:sp>
      <p:sp>
        <p:nvSpPr>
          <p:cNvPr id="26" name="TextBox 26"/>
          <p:cNvSpPr txBox="1"/>
          <p:nvPr/>
        </p:nvSpPr>
        <p:spPr>
          <a:xfrm>
            <a:off x="1644278" y="7927524"/>
            <a:ext cx="6545273" cy="462071"/>
          </a:xfrm>
          <a:prstGeom prst="rect">
            <a:avLst/>
          </a:prstGeom>
        </p:spPr>
        <p:txBody>
          <a:bodyPr lIns="0" tIns="0" rIns="0" bIns="0" rtlCol="0" anchor="t">
            <a:spAutoFit/>
          </a:bodyPr>
          <a:lstStyle/>
          <a:p>
            <a:pPr>
              <a:lnSpc>
                <a:spcPts val="3840"/>
              </a:lnSpc>
            </a:pPr>
            <a:r>
              <a:rPr lang="en-US" sz="2742">
                <a:solidFill>
                  <a:srgbClr val="001D3D"/>
                </a:solidFill>
                <a:latin typeface="Open Sans Light"/>
              </a:rPr>
              <a:t>References available upon request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895013" cy="10287000"/>
            <a:chOff x="0" y="0"/>
            <a:chExt cx="1025847" cy="2709333"/>
          </a:xfrm>
        </p:grpSpPr>
        <p:sp>
          <p:nvSpPr>
            <p:cNvPr id="3" name="Freeform 3"/>
            <p:cNvSpPr/>
            <p:nvPr/>
          </p:nvSpPr>
          <p:spPr>
            <a:xfrm>
              <a:off x="0" y="0"/>
              <a:ext cx="1025847" cy="2709333"/>
            </a:xfrm>
            <a:custGeom>
              <a:avLst/>
              <a:gdLst/>
              <a:ahLst/>
              <a:cxnLst/>
              <a:rect l="l" t="t" r="r" b="b"/>
              <a:pathLst>
                <a:path w="1025847" h="2709333">
                  <a:moveTo>
                    <a:pt x="0" y="0"/>
                  </a:moveTo>
                  <a:lnTo>
                    <a:pt x="1025847" y="0"/>
                  </a:lnTo>
                  <a:lnTo>
                    <a:pt x="1025847" y="2709333"/>
                  </a:lnTo>
                  <a:lnTo>
                    <a:pt x="0" y="2709333"/>
                  </a:lnTo>
                  <a:close/>
                </a:path>
              </a:pathLst>
            </a:custGeom>
            <a:solidFill>
              <a:srgbClr val="FFC300"/>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5" name="Group 5"/>
          <p:cNvGrpSpPr/>
          <p:nvPr/>
        </p:nvGrpSpPr>
        <p:grpSpPr>
          <a:xfrm>
            <a:off x="7870846" y="3023572"/>
            <a:ext cx="748584" cy="748584"/>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7" name="TextBox 7"/>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8" name="Group 8"/>
          <p:cNvGrpSpPr/>
          <p:nvPr/>
        </p:nvGrpSpPr>
        <p:grpSpPr>
          <a:xfrm>
            <a:off x="7870846" y="4627064"/>
            <a:ext cx="748584" cy="748584"/>
            <a:chOff x="0" y="0"/>
            <a:chExt cx="812800" cy="812800"/>
          </a:xfrm>
        </p:grpSpPr>
        <p:sp>
          <p:nvSpPr>
            <p:cNvPr id="9" name="Freeform 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0" name="TextBox 10"/>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grpSp>
        <p:nvGrpSpPr>
          <p:cNvPr id="11" name="Group 11"/>
          <p:cNvGrpSpPr/>
          <p:nvPr/>
        </p:nvGrpSpPr>
        <p:grpSpPr>
          <a:xfrm>
            <a:off x="7870846" y="6254013"/>
            <a:ext cx="748584" cy="748584"/>
            <a:chOff x="0" y="0"/>
            <a:chExt cx="812800" cy="812800"/>
          </a:xfrm>
        </p:grpSpPr>
        <p:sp>
          <p:nvSpPr>
            <p:cNvPr id="12" name="Freeform 12"/>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13" name="TextBox 13"/>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345566" y="0"/>
            <a:ext cx="1942434" cy="1942434"/>
          </a:xfrm>
          <a:prstGeom prst="rect">
            <a:avLst/>
          </a:prstGeom>
        </p:spPr>
      </p:pic>
      <p:grpSp>
        <p:nvGrpSpPr>
          <p:cNvPr id="15" name="Group 15"/>
          <p:cNvGrpSpPr/>
          <p:nvPr/>
        </p:nvGrpSpPr>
        <p:grpSpPr>
          <a:xfrm>
            <a:off x="6002733" y="1817334"/>
            <a:ext cx="1099869" cy="1099869"/>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17" name="TextBox 17"/>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86647" y="2120477"/>
            <a:ext cx="598499" cy="493582"/>
          </a:xfrm>
          <a:prstGeom prst="rect">
            <a:avLst/>
          </a:prstGeom>
        </p:spPr>
      </p:pic>
      <p:pic>
        <p:nvPicPr>
          <p:cNvPr id="19" name="Picture 19"/>
          <p:cNvPicPr>
            <a:picLocks noChangeAspect="1"/>
          </p:cNvPicPr>
          <p:nvPr/>
        </p:nvPicPr>
        <p:blipFill>
          <a:blip r:embed="rId7"/>
          <a:srcRect/>
          <a:stretch>
            <a:fillRect/>
          </a:stretch>
        </p:blipFill>
        <p:spPr>
          <a:xfrm>
            <a:off x="387702" y="3385533"/>
            <a:ext cx="5898945" cy="3930172"/>
          </a:xfrm>
          <a:prstGeom prst="rect">
            <a:avLst/>
          </a:prstGeom>
        </p:spPr>
      </p:pic>
      <p:sp>
        <p:nvSpPr>
          <p:cNvPr id="20" name="TextBox 20"/>
          <p:cNvSpPr txBox="1"/>
          <p:nvPr/>
        </p:nvSpPr>
        <p:spPr>
          <a:xfrm>
            <a:off x="7683701" y="1674459"/>
            <a:ext cx="8661865"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So how does it work?</a:t>
            </a:r>
          </a:p>
        </p:txBody>
      </p:sp>
      <p:sp>
        <p:nvSpPr>
          <p:cNvPr id="21" name="TextBox 21"/>
          <p:cNvSpPr txBox="1"/>
          <p:nvPr/>
        </p:nvSpPr>
        <p:spPr>
          <a:xfrm>
            <a:off x="8057992" y="3110844"/>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1</a:t>
            </a:r>
          </a:p>
        </p:txBody>
      </p:sp>
      <p:sp>
        <p:nvSpPr>
          <p:cNvPr id="22" name="TextBox 22"/>
          <p:cNvSpPr txBox="1"/>
          <p:nvPr/>
        </p:nvSpPr>
        <p:spPr>
          <a:xfrm>
            <a:off x="8057992" y="4843254"/>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2</a:t>
            </a:r>
          </a:p>
        </p:txBody>
      </p:sp>
      <p:sp>
        <p:nvSpPr>
          <p:cNvPr id="23" name="TextBox 23"/>
          <p:cNvSpPr txBox="1"/>
          <p:nvPr/>
        </p:nvSpPr>
        <p:spPr>
          <a:xfrm>
            <a:off x="8057992" y="6341285"/>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3</a:t>
            </a:r>
          </a:p>
        </p:txBody>
      </p:sp>
      <p:sp>
        <p:nvSpPr>
          <p:cNvPr id="24" name="TextBox 24"/>
          <p:cNvSpPr txBox="1"/>
          <p:nvPr/>
        </p:nvSpPr>
        <p:spPr>
          <a:xfrm>
            <a:off x="4815899" y="9421906"/>
            <a:ext cx="12756536" cy="728802"/>
          </a:xfrm>
          <a:prstGeom prst="rect">
            <a:avLst/>
          </a:prstGeom>
        </p:spPr>
        <p:txBody>
          <a:bodyPr lIns="0" tIns="0" rIns="0" bIns="0" rtlCol="0" anchor="t">
            <a:spAutoFit/>
          </a:bodyPr>
          <a:lstStyle/>
          <a:p>
            <a:pPr algn="ctr">
              <a:lnSpc>
                <a:spcPts val="6029"/>
              </a:lnSpc>
            </a:pPr>
            <a:r>
              <a:rPr lang="en-US" sz="4307">
                <a:solidFill>
                  <a:srgbClr val="000000"/>
                </a:solidFill>
                <a:latin typeface="Open Sans Bold"/>
              </a:rPr>
              <a:t>*All Reviews are to be completed in the TLC</a:t>
            </a:r>
          </a:p>
        </p:txBody>
      </p:sp>
      <p:sp>
        <p:nvSpPr>
          <p:cNvPr id="25" name="TextBox 25"/>
          <p:cNvSpPr txBox="1"/>
          <p:nvPr/>
        </p:nvSpPr>
        <p:spPr>
          <a:xfrm>
            <a:off x="8858597" y="2928322"/>
            <a:ext cx="7654528" cy="641985"/>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Ubuntu"/>
              </a:rPr>
              <a:t>Sign up to your Student Review time </a:t>
            </a:r>
          </a:p>
        </p:txBody>
      </p:sp>
      <p:sp>
        <p:nvSpPr>
          <p:cNvPr id="26" name="TextBox 26"/>
          <p:cNvSpPr txBox="1"/>
          <p:nvPr/>
        </p:nvSpPr>
        <p:spPr>
          <a:xfrm>
            <a:off x="8839193" y="4654542"/>
            <a:ext cx="8529836" cy="1296904"/>
          </a:xfrm>
          <a:prstGeom prst="rect">
            <a:avLst/>
          </a:prstGeom>
        </p:spPr>
        <p:txBody>
          <a:bodyPr lIns="0" tIns="0" rIns="0" bIns="0" rtlCol="0" anchor="t">
            <a:spAutoFit/>
          </a:bodyPr>
          <a:lstStyle/>
          <a:p>
            <a:pPr algn="just">
              <a:lnSpc>
                <a:spcPts val="5167"/>
              </a:lnSpc>
            </a:pPr>
            <a:r>
              <a:rPr lang="en-US" sz="3690">
                <a:solidFill>
                  <a:srgbClr val="000000"/>
                </a:solidFill>
                <a:latin typeface="Ubuntu"/>
              </a:rPr>
              <a:t>Complete a Zoom-recorded review </a:t>
            </a:r>
          </a:p>
          <a:p>
            <a:pPr algn="just">
              <a:lnSpc>
                <a:spcPts val="5167"/>
              </a:lnSpc>
              <a:spcBef>
                <a:spcPct val="0"/>
              </a:spcBef>
            </a:pPr>
            <a:r>
              <a:rPr lang="en-US" sz="3690">
                <a:solidFill>
                  <a:srgbClr val="000000"/>
                </a:solidFill>
                <a:latin typeface="Ubuntu"/>
              </a:rPr>
              <a:t>using the provided rubric (30-mins min)*</a:t>
            </a:r>
          </a:p>
        </p:txBody>
      </p:sp>
      <p:sp>
        <p:nvSpPr>
          <p:cNvPr id="27" name="TextBox 27"/>
          <p:cNvSpPr txBox="1"/>
          <p:nvPr/>
        </p:nvSpPr>
        <p:spPr>
          <a:xfrm>
            <a:off x="8839193" y="6158763"/>
            <a:ext cx="6783487" cy="649204"/>
          </a:xfrm>
          <a:prstGeom prst="rect">
            <a:avLst/>
          </a:prstGeom>
        </p:spPr>
        <p:txBody>
          <a:bodyPr lIns="0" tIns="0" rIns="0" bIns="0" rtlCol="0" anchor="t">
            <a:spAutoFit/>
          </a:bodyPr>
          <a:lstStyle/>
          <a:p>
            <a:pPr algn="just">
              <a:lnSpc>
                <a:spcPts val="5167"/>
              </a:lnSpc>
              <a:spcBef>
                <a:spcPct val="0"/>
              </a:spcBef>
            </a:pPr>
            <a:r>
              <a:rPr lang="en-US" sz="3690">
                <a:solidFill>
                  <a:srgbClr val="000000"/>
                </a:solidFill>
                <a:latin typeface="Ubuntu"/>
              </a:rPr>
              <a:t>Schedule your 30-min interview </a:t>
            </a:r>
          </a:p>
        </p:txBody>
      </p:sp>
      <p:grpSp>
        <p:nvGrpSpPr>
          <p:cNvPr id="28" name="Group 28"/>
          <p:cNvGrpSpPr/>
          <p:nvPr/>
        </p:nvGrpSpPr>
        <p:grpSpPr>
          <a:xfrm>
            <a:off x="7870846" y="8107496"/>
            <a:ext cx="748584" cy="748584"/>
            <a:chOff x="0" y="0"/>
            <a:chExt cx="812800" cy="812800"/>
          </a:xfrm>
        </p:grpSpPr>
        <p:sp>
          <p:nvSpPr>
            <p:cNvPr id="29" name="Freeform 29"/>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C300"/>
            </a:solidFill>
          </p:spPr>
        </p:sp>
        <p:sp>
          <p:nvSpPr>
            <p:cNvPr id="30" name="TextBox 30"/>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31" name="TextBox 31"/>
          <p:cNvSpPr txBox="1"/>
          <p:nvPr/>
        </p:nvSpPr>
        <p:spPr>
          <a:xfrm>
            <a:off x="8057992" y="8193221"/>
            <a:ext cx="374292" cy="507365"/>
          </a:xfrm>
          <a:prstGeom prst="rect">
            <a:avLst/>
          </a:prstGeom>
        </p:spPr>
        <p:txBody>
          <a:bodyPr lIns="0" tIns="0" rIns="0" bIns="0" rtlCol="0" anchor="t">
            <a:spAutoFit/>
          </a:bodyPr>
          <a:lstStyle/>
          <a:p>
            <a:pPr algn="ctr">
              <a:lnSpc>
                <a:spcPts val="4059"/>
              </a:lnSpc>
              <a:spcBef>
                <a:spcPct val="0"/>
              </a:spcBef>
            </a:pPr>
            <a:r>
              <a:rPr lang="en-US" sz="2899">
                <a:solidFill>
                  <a:srgbClr val="000000"/>
                </a:solidFill>
                <a:latin typeface="Ubuntu Bold"/>
              </a:rPr>
              <a:t>4</a:t>
            </a:r>
          </a:p>
        </p:txBody>
      </p:sp>
      <p:sp>
        <p:nvSpPr>
          <p:cNvPr id="32" name="TextBox 32"/>
          <p:cNvSpPr txBox="1"/>
          <p:nvPr/>
        </p:nvSpPr>
        <p:spPr>
          <a:xfrm>
            <a:off x="8839193" y="8012882"/>
            <a:ext cx="9224609" cy="641985"/>
          </a:xfrm>
          <a:prstGeom prst="rect">
            <a:avLst/>
          </a:prstGeom>
        </p:spPr>
        <p:txBody>
          <a:bodyPr lIns="0" tIns="0" rIns="0" bIns="0" rtlCol="0" anchor="t">
            <a:spAutoFit/>
          </a:bodyPr>
          <a:lstStyle/>
          <a:p>
            <a:pPr algn="just">
              <a:lnSpc>
                <a:spcPts val="5040"/>
              </a:lnSpc>
              <a:spcBef>
                <a:spcPct val="0"/>
              </a:spcBef>
            </a:pPr>
            <a:r>
              <a:rPr lang="en-US" sz="3600">
                <a:solidFill>
                  <a:srgbClr val="000000"/>
                </a:solidFill>
                <a:latin typeface="Ubuntu"/>
              </a:rPr>
              <a:t>Submit your Student Review Tracking Form</a:t>
            </a:r>
          </a:p>
        </p:txBody>
      </p:sp>
      <p:pic>
        <p:nvPicPr>
          <p:cNvPr id="33" name="Picture 33"/>
          <p:cNvPicPr>
            <a:picLocks noChangeAspect="1"/>
          </p:cNvPicPr>
          <p:nvPr/>
        </p:nvPicPr>
        <p:blipFill>
          <a:blip r:embed="rId8"/>
          <a:srcRect/>
          <a:stretch>
            <a:fillRect/>
          </a:stretch>
        </p:blipFill>
        <p:spPr>
          <a:xfrm>
            <a:off x="975734" y="8481788"/>
            <a:ext cx="1943544" cy="1242374"/>
          </a:xfrm>
          <a:prstGeom prst="rect">
            <a:avLst/>
          </a:prstGeom>
        </p:spPr>
      </p:pic>
      <p:sp>
        <p:nvSpPr>
          <p:cNvPr id="34" name="TextBox 34"/>
          <p:cNvSpPr txBox="1"/>
          <p:nvPr/>
        </p:nvSpPr>
        <p:spPr>
          <a:xfrm>
            <a:off x="8839193" y="3086930"/>
            <a:ext cx="8989709" cy="1914426"/>
          </a:xfrm>
          <a:prstGeom prst="rect">
            <a:avLst/>
          </a:prstGeom>
        </p:spPr>
        <p:txBody>
          <a:bodyPr lIns="0" tIns="0" rIns="0" bIns="0" rtlCol="0" anchor="t">
            <a:spAutoFit/>
          </a:bodyPr>
          <a:lstStyle/>
          <a:p>
            <a:pPr>
              <a:lnSpc>
                <a:spcPts val="3840"/>
              </a:lnSpc>
            </a:pPr>
            <a:endParaRPr/>
          </a:p>
          <a:p>
            <a:pPr>
              <a:lnSpc>
                <a:spcPts val="3840"/>
              </a:lnSpc>
            </a:pPr>
            <a:r>
              <a:rPr lang="en-US" sz="2742">
                <a:solidFill>
                  <a:srgbClr val="001D3D"/>
                </a:solidFill>
                <a:latin typeface="Open Sans Light"/>
              </a:rPr>
              <a:t>It can take from 2 -12 hrs for the class to be added to your D2L shell</a:t>
            </a:r>
          </a:p>
          <a:p>
            <a:pPr>
              <a:lnSpc>
                <a:spcPts val="3840"/>
              </a:lnSpc>
            </a:pPr>
            <a:endParaRPr lang="en-US" sz="2742">
              <a:solidFill>
                <a:srgbClr val="001D3D"/>
              </a:solidFill>
              <a:latin typeface="Open Sans Light"/>
            </a:endParaRPr>
          </a:p>
        </p:txBody>
      </p:sp>
      <p:sp>
        <p:nvSpPr>
          <p:cNvPr id="35" name="TextBox 35"/>
          <p:cNvSpPr txBox="1"/>
          <p:nvPr/>
        </p:nvSpPr>
        <p:spPr>
          <a:xfrm>
            <a:off x="8858597" y="6436176"/>
            <a:ext cx="9560514" cy="1727581"/>
          </a:xfrm>
          <a:prstGeom prst="rect">
            <a:avLst/>
          </a:prstGeom>
        </p:spPr>
        <p:txBody>
          <a:bodyPr lIns="0" tIns="0" rIns="0" bIns="0" rtlCol="0" anchor="t">
            <a:spAutoFit/>
          </a:bodyPr>
          <a:lstStyle/>
          <a:p>
            <a:pPr algn="ctr">
              <a:lnSpc>
                <a:spcPts val="3457"/>
              </a:lnSpc>
              <a:spcBef>
                <a:spcPct val="0"/>
              </a:spcBef>
            </a:pPr>
            <a:endParaRPr/>
          </a:p>
          <a:p>
            <a:pPr>
              <a:lnSpc>
                <a:spcPts val="3457"/>
              </a:lnSpc>
              <a:spcBef>
                <a:spcPct val="0"/>
              </a:spcBef>
            </a:pPr>
            <a:r>
              <a:rPr lang="en-US" sz="2469">
                <a:solidFill>
                  <a:srgbClr val="001D3D"/>
                </a:solidFill>
                <a:latin typeface="Open Sans Light"/>
              </a:rPr>
              <a:t>Meet with Nicola to talk through your review and provided </a:t>
            </a:r>
          </a:p>
          <a:p>
            <a:pPr>
              <a:lnSpc>
                <a:spcPts val="3457"/>
              </a:lnSpc>
              <a:spcBef>
                <a:spcPct val="0"/>
              </a:spcBef>
            </a:pPr>
            <a:r>
              <a:rPr lang="en-US" sz="2469">
                <a:solidFill>
                  <a:srgbClr val="001D3D"/>
                </a:solidFill>
                <a:latin typeface="Open Sans Light"/>
              </a:rPr>
              <a:t>additional feedback</a:t>
            </a:r>
          </a:p>
          <a:p>
            <a:pPr>
              <a:lnSpc>
                <a:spcPts val="3499"/>
              </a:lnSpc>
              <a:spcBef>
                <a:spcPct val="0"/>
              </a:spcBef>
            </a:pPr>
            <a:endParaRPr lang="en-US" sz="2469">
              <a:solidFill>
                <a:srgbClr val="001D3D"/>
              </a:solidFill>
              <a:latin typeface="Open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098" y="9000889"/>
            <a:ext cx="18977033" cy="9656383"/>
            <a:chOff x="0" y="0"/>
            <a:chExt cx="4998066" cy="2543245"/>
          </a:xfrm>
        </p:grpSpPr>
        <p:sp>
          <p:nvSpPr>
            <p:cNvPr id="3" name="Freeform 3"/>
            <p:cNvSpPr/>
            <p:nvPr/>
          </p:nvSpPr>
          <p:spPr>
            <a:xfrm>
              <a:off x="0" y="0"/>
              <a:ext cx="4998066" cy="2543245"/>
            </a:xfrm>
            <a:custGeom>
              <a:avLst/>
              <a:gdLst/>
              <a:ahLst/>
              <a:cxnLst/>
              <a:rect l="l" t="t" r="r" b="b"/>
              <a:pathLst>
                <a:path w="4998066" h="2543245">
                  <a:moveTo>
                    <a:pt x="0" y="0"/>
                  </a:moveTo>
                  <a:lnTo>
                    <a:pt x="4998066" y="0"/>
                  </a:lnTo>
                  <a:lnTo>
                    <a:pt x="4998066" y="2543245"/>
                  </a:lnTo>
                  <a:lnTo>
                    <a:pt x="0" y="2543245"/>
                  </a:lnTo>
                  <a:close/>
                </a:path>
              </a:pathLst>
            </a:custGeom>
            <a:solidFill>
              <a:srgbClr val="FFC3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86111" cy="1286111"/>
          </a:xfrm>
          <a:prstGeom prst="rect">
            <a:avLst/>
          </a:prstGeom>
        </p:spPr>
      </p:pic>
      <p:grpSp>
        <p:nvGrpSpPr>
          <p:cNvPr id="6" name="Group 6"/>
          <p:cNvGrpSpPr/>
          <p:nvPr/>
        </p:nvGrpSpPr>
        <p:grpSpPr>
          <a:xfrm>
            <a:off x="736177" y="1286111"/>
            <a:ext cx="1099869" cy="109986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589254"/>
            <a:ext cx="598499" cy="493582"/>
          </a:xfrm>
          <a:prstGeom prst="rect">
            <a:avLst/>
          </a:prstGeom>
        </p:spPr>
      </p:pic>
      <p:grpSp>
        <p:nvGrpSpPr>
          <p:cNvPr id="10" name="Group 10"/>
          <p:cNvGrpSpPr/>
          <p:nvPr/>
        </p:nvGrpSpPr>
        <p:grpSpPr>
          <a:xfrm>
            <a:off x="17152312" y="7901021"/>
            <a:ext cx="1099869" cy="109986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02997" y="8143183"/>
            <a:ext cx="598499" cy="493582"/>
          </a:xfrm>
          <a:prstGeom prst="rect">
            <a:avLst/>
          </a:prstGeom>
        </p:spPr>
      </p:pic>
      <p:sp>
        <p:nvSpPr>
          <p:cNvPr id="14" name="TextBox 14"/>
          <p:cNvSpPr txBox="1"/>
          <p:nvPr/>
        </p:nvSpPr>
        <p:spPr>
          <a:xfrm>
            <a:off x="657602" y="2395504"/>
            <a:ext cx="16972796" cy="6447155"/>
          </a:xfrm>
          <a:prstGeom prst="rect">
            <a:avLst/>
          </a:prstGeom>
        </p:spPr>
        <p:txBody>
          <a:bodyPr lIns="0" tIns="0" rIns="0" bIns="0" rtlCol="0" anchor="t">
            <a:spAutoFit/>
          </a:bodyPr>
          <a:lstStyle/>
          <a:p>
            <a:pPr algn="ctr">
              <a:lnSpc>
                <a:spcPts val="6439"/>
              </a:lnSpc>
            </a:pPr>
            <a:r>
              <a:rPr lang="en-US" sz="4599">
                <a:solidFill>
                  <a:srgbClr val="001D3D"/>
                </a:solidFill>
                <a:latin typeface="Open Sans Bold"/>
              </a:rPr>
              <a:t>Between September 7 - October 5</a:t>
            </a:r>
          </a:p>
          <a:p>
            <a:pPr algn="ctr">
              <a:lnSpc>
                <a:spcPts val="5179"/>
              </a:lnSpc>
            </a:pPr>
            <a:endParaRPr lang="en-US" sz="4599">
              <a:solidFill>
                <a:srgbClr val="001D3D"/>
              </a:solidFill>
              <a:latin typeface="Open Sans Bold"/>
            </a:endParaRPr>
          </a:p>
          <a:p>
            <a:pPr marL="906775" lvl="1" indent="-453388">
              <a:lnSpc>
                <a:spcPts val="5879"/>
              </a:lnSpc>
              <a:buFont typeface="Arial"/>
              <a:buChar char="•"/>
            </a:pPr>
            <a:r>
              <a:rPr lang="en-US" sz="4199">
                <a:solidFill>
                  <a:srgbClr val="001D3D"/>
                </a:solidFill>
                <a:latin typeface="Open Sans"/>
              </a:rPr>
              <a:t>Sign-up for your first Student Review between Sept 7 - Sept 14*</a:t>
            </a:r>
          </a:p>
          <a:p>
            <a:pPr marL="906775" lvl="1" indent="-453388">
              <a:lnSpc>
                <a:spcPts val="5879"/>
              </a:lnSpc>
              <a:buFont typeface="Arial"/>
              <a:buChar char="•"/>
            </a:pPr>
            <a:r>
              <a:rPr lang="en-US" sz="4199">
                <a:solidFill>
                  <a:srgbClr val="001D3D"/>
                </a:solidFill>
                <a:latin typeface="Open Sans"/>
              </a:rPr>
              <a:t>Courses may take 2-12 hours to be added to your D2L shell</a:t>
            </a:r>
          </a:p>
          <a:p>
            <a:pPr marL="906775" lvl="1" indent="-453388">
              <a:lnSpc>
                <a:spcPts val="5879"/>
              </a:lnSpc>
              <a:buFont typeface="Arial"/>
              <a:buChar char="•"/>
            </a:pPr>
            <a:r>
              <a:rPr lang="en-US" sz="4199">
                <a:solidFill>
                  <a:srgbClr val="001D3D"/>
                </a:solidFill>
                <a:latin typeface="Open Sans"/>
              </a:rPr>
              <a:t>Interviews must be scheduled within 24hrs of your review</a:t>
            </a:r>
          </a:p>
          <a:p>
            <a:pPr marL="906775" lvl="1" indent="-453388">
              <a:lnSpc>
                <a:spcPts val="5879"/>
              </a:lnSpc>
              <a:buFont typeface="Arial"/>
              <a:buChar char="•"/>
            </a:pPr>
            <a:r>
              <a:rPr lang="en-US" sz="4199">
                <a:solidFill>
                  <a:srgbClr val="001D3D"/>
                </a:solidFill>
                <a:latin typeface="Open Sans"/>
              </a:rPr>
              <a:t>Courses will be removed within 12 hours of your interview</a:t>
            </a:r>
          </a:p>
          <a:p>
            <a:pPr>
              <a:lnSpc>
                <a:spcPts val="5879"/>
              </a:lnSpc>
            </a:pPr>
            <a:endParaRPr lang="en-US" sz="4199">
              <a:solidFill>
                <a:srgbClr val="001D3D"/>
              </a:solidFill>
              <a:latin typeface="Open Sans"/>
            </a:endParaRPr>
          </a:p>
          <a:p>
            <a:pPr>
              <a:lnSpc>
                <a:spcPts val="5879"/>
              </a:lnSpc>
            </a:pPr>
            <a:endParaRPr lang="en-US" sz="4199">
              <a:solidFill>
                <a:srgbClr val="001D3D"/>
              </a:solidFill>
              <a:latin typeface="Open Sans"/>
            </a:endParaRPr>
          </a:p>
          <a:p>
            <a:pPr>
              <a:lnSpc>
                <a:spcPts val="4200"/>
              </a:lnSpc>
            </a:pPr>
            <a:r>
              <a:rPr lang="en-US" sz="3000">
                <a:solidFill>
                  <a:srgbClr val="001D3D"/>
                </a:solidFill>
                <a:latin typeface="Open Sans"/>
              </a:rPr>
              <a:t>*Additional Reviews will be provided upon availability after your initial review is complete</a:t>
            </a:r>
          </a:p>
        </p:txBody>
      </p:sp>
      <p:sp>
        <p:nvSpPr>
          <p:cNvPr id="15" name="TextBox 15"/>
          <p:cNvSpPr txBox="1"/>
          <p:nvPr/>
        </p:nvSpPr>
        <p:spPr>
          <a:xfrm>
            <a:off x="2487612" y="1235970"/>
            <a:ext cx="12226364"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Timeline &amp; Scheduling </a:t>
            </a:r>
          </a:p>
        </p:txBody>
      </p:sp>
      <p:pic>
        <p:nvPicPr>
          <p:cNvPr id="16" name="Picture 16"/>
          <p:cNvPicPr>
            <a:picLocks noChangeAspect="1"/>
          </p:cNvPicPr>
          <p:nvPr/>
        </p:nvPicPr>
        <p:blipFill>
          <a:blip r:embed="rId7"/>
          <a:srcRect/>
          <a:stretch>
            <a:fillRect/>
          </a:stretch>
        </p:blipFill>
        <p:spPr>
          <a:xfrm>
            <a:off x="8172228" y="9000889"/>
            <a:ext cx="1943544" cy="124237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098" y="9000889"/>
            <a:ext cx="18977033" cy="9656383"/>
            <a:chOff x="0" y="0"/>
            <a:chExt cx="4998066" cy="2543245"/>
          </a:xfrm>
        </p:grpSpPr>
        <p:sp>
          <p:nvSpPr>
            <p:cNvPr id="3" name="Freeform 3"/>
            <p:cNvSpPr/>
            <p:nvPr/>
          </p:nvSpPr>
          <p:spPr>
            <a:xfrm>
              <a:off x="0" y="0"/>
              <a:ext cx="4998066" cy="2543245"/>
            </a:xfrm>
            <a:custGeom>
              <a:avLst/>
              <a:gdLst/>
              <a:ahLst/>
              <a:cxnLst/>
              <a:rect l="l" t="t" r="r" b="b"/>
              <a:pathLst>
                <a:path w="4998066" h="2543245">
                  <a:moveTo>
                    <a:pt x="0" y="0"/>
                  </a:moveTo>
                  <a:lnTo>
                    <a:pt x="4998066" y="0"/>
                  </a:lnTo>
                  <a:lnTo>
                    <a:pt x="4998066" y="2543245"/>
                  </a:lnTo>
                  <a:lnTo>
                    <a:pt x="0" y="2543245"/>
                  </a:lnTo>
                  <a:close/>
                </a:path>
              </a:pathLst>
            </a:custGeom>
            <a:solidFill>
              <a:srgbClr val="FFC300"/>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286111" cy="1286111"/>
          </a:xfrm>
          <a:prstGeom prst="rect">
            <a:avLst/>
          </a:prstGeom>
        </p:spPr>
      </p:pic>
      <p:grpSp>
        <p:nvGrpSpPr>
          <p:cNvPr id="6" name="Group 6"/>
          <p:cNvGrpSpPr/>
          <p:nvPr/>
        </p:nvGrpSpPr>
        <p:grpSpPr>
          <a:xfrm>
            <a:off x="736177" y="1286111"/>
            <a:ext cx="1099869" cy="1099869"/>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589254"/>
            <a:ext cx="598499" cy="493582"/>
          </a:xfrm>
          <a:prstGeom prst="rect">
            <a:avLst/>
          </a:prstGeom>
        </p:spPr>
      </p:pic>
      <p:sp>
        <p:nvSpPr>
          <p:cNvPr id="10" name="TextBox 10"/>
          <p:cNvSpPr txBox="1"/>
          <p:nvPr/>
        </p:nvSpPr>
        <p:spPr>
          <a:xfrm>
            <a:off x="2487612" y="1235970"/>
            <a:ext cx="6656388" cy="1057275"/>
          </a:xfrm>
          <a:prstGeom prst="rect">
            <a:avLst/>
          </a:prstGeom>
        </p:spPr>
        <p:txBody>
          <a:bodyPr lIns="0" tIns="0" rIns="0" bIns="0" rtlCol="0" anchor="t">
            <a:spAutoFit/>
          </a:bodyPr>
          <a:lstStyle/>
          <a:p>
            <a:pPr>
              <a:lnSpc>
                <a:spcPts val="8400"/>
              </a:lnSpc>
            </a:pPr>
            <a:r>
              <a:rPr lang="en-US" sz="6000">
                <a:solidFill>
                  <a:srgbClr val="001D3D"/>
                </a:solidFill>
                <a:latin typeface="Ubuntu Bold"/>
              </a:rPr>
              <a:t>Requirements</a:t>
            </a:r>
          </a:p>
        </p:txBody>
      </p:sp>
      <p:grpSp>
        <p:nvGrpSpPr>
          <p:cNvPr id="11" name="Group 11"/>
          <p:cNvGrpSpPr/>
          <p:nvPr/>
        </p:nvGrpSpPr>
        <p:grpSpPr>
          <a:xfrm>
            <a:off x="17152312" y="7901021"/>
            <a:ext cx="1099869" cy="1099869"/>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1D3D"/>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402997" y="8143183"/>
            <a:ext cx="598499" cy="493582"/>
          </a:xfrm>
          <a:prstGeom prst="rect">
            <a:avLst/>
          </a:prstGeom>
        </p:spPr>
      </p:pic>
      <p:sp>
        <p:nvSpPr>
          <p:cNvPr id="15" name="TextBox 15"/>
          <p:cNvSpPr txBox="1"/>
          <p:nvPr/>
        </p:nvSpPr>
        <p:spPr>
          <a:xfrm>
            <a:off x="217883" y="1759845"/>
            <a:ext cx="18231072" cy="7520762"/>
          </a:xfrm>
          <a:prstGeom prst="rect">
            <a:avLst/>
          </a:prstGeom>
        </p:spPr>
        <p:txBody>
          <a:bodyPr lIns="0" tIns="0" rIns="0" bIns="0" rtlCol="0" anchor="t">
            <a:spAutoFit/>
          </a:bodyPr>
          <a:lstStyle/>
          <a:p>
            <a:pPr>
              <a:lnSpc>
                <a:spcPts val="5469"/>
              </a:lnSpc>
            </a:pPr>
            <a:endParaRPr/>
          </a:p>
          <a:p>
            <a:pPr marL="843526" lvl="1" indent="-421763">
              <a:lnSpc>
                <a:spcPts val="5469"/>
              </a:lnSpc>
              <a:buFont typeface="Arial"/>
              <a:buChar char="•"/>
            </a:pPr>
            <a:r>
              <a:rPr lang="en-US" sz="3907">
                <a:solidFill>
                  <a:srgbClr val="000000"/>
                </a:solidFill>
                <a:latin typeface="Open Sans"/>
              </a:rPr>
              <a:t>D2L courses may be added to your class list 12 hours before your review is scheduled. Please do not open it until your review</a:t>
            </a:r>
          </a:p>
          <a:p>
            <a:pPr marL="843526" lvl="1" indent="-421763">
              <a:lnSpc>
                <a:spcPts val="5469"/>
              </a:lnSpc>
              <a:buFont typeface="Arial"/>
              <a:buChar char="•"/>
            </a:pPr>
            <a:r>
              <a:rPr lang="en-US" sz="3907">
                <a:solidFill>
                  <a:srgbClr val="000000"/>
                </a:solidFill>
                <a:latin typeface="Open Sans"/>
              </a:rPr>
              <a:t>Record first impressions of the course 2-3 minutes </a:t>
            </a:r>
          </a:p>
          <a:p>
            <a:pPr marL="843526" lvl="1" indent="-421763">
              <a:lnSpc>
                <a:spcPts val="5469"/>
              </a:lnSpc>
              <a:buFont typeface="Arial"/>
              <a:buChar char="•"/>
            </a:pPr>
            <a:r>
              <a:rPr lang="en-US" sz="3907">
                <a:solidFill>
                  <a:srgbClr val="000000"/>
                </a:solidFill>
                <a:latin typeface="Open Sans"/>
              </a:rPr>
              <a:t>Take a few minutes to review the D2L shell and get used to the instructor's layout </a:t>
            </a:r>
          </a:p>
          <a:p>
            <a:pPr marL="843526" lvl="1" indent="-421763">
              <a:lnSpc>
                <a:spcPts val="5469"/>
              </a:lnSpc>
              <a:buFont typeface="Arial"/>
              <a:buChar char="•"/>
            </a:pPr>
            <a:r>
              <a:rPr lang="en-US" sz="3907">
                <a:solidFill>
                  <a:srgbClr val="000000"/>
                </a:solidFill>
                <a:latin typeface="Open Sans"/>
              </a:rPr>
              <a:t>Work through the rubric and provide written and verbal commentary where necessary </a:t>
            </a:r>
          </a:p>
          <a:p>
            <a:pPr marL="843526" lvl="1" indent="-421763">
              <a:lnSpc>
                <a:spcPts val="5469"/>
              </a:lnSpc>
              <a:buFont typeface="Arial"/>
              <a:buChar char="•"/>
            </a:pPr>
            <a:r>
              <a:rPr lang="en-US" sz="3907">
                <a:solidFill>
                  <a:srgbClr val="000000"/>
                </a:solidFill>
                <a:latin typeface="Open Sans"/>
              </a:rPr>
              <a:t>Once you have worked through the rubric, review the document and add any afterthoughts or provide more details  </a:t>
            </a:r>
          </a:p>
          <a:p>
            <a:pPr>
              <a:lnSpc>
                <a:spcPts val="5469"/>
              </a:lnSpc>
            </a:pPr>
            <a:endParaRPr lang="en-US" sz="3907">
              <a:solidFill>
                <a:srgbClr val="000000"/>
              </a:solidFill>
              <a:latin typeface="Open Sans"/>
            </a:endParaRPr>
          </a:p>
        </p:txBody>
      </p:sp>
      <p:pic>
        <p:nvPicPr>
          <p:cNvPr id="16" name="Picture 16"/>
          <p:cNvPicPr>
            <a:picLocks noChangeAspect="1"/>
          </p:cNvPicPr>
          <p:nvPr/>
        </p:nvPicPr>
        <p:blipFill>
          <a:blip r:embed="rId7"/>
          <a:srcRect/>
          <a:stretch>
            <a:fillRect/>
          </a:stretch>
        </p:blipFill>
        <p:spPr>
          <a:xfrm>
            <a:off x="8172228" y="9000889"/>
            <a:ext cx="1943544" cy="12423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3D4067821B24D8D025C15CA437284" ma:contentTypeVersion="12" ma:contentTypeDescription="Create a new document." ma:contentTypeScope="" ma:versionID="c6c041280dc983488b3550a4b2db98d1">
  <xsd:schema xmlns:xsd="http://www.w3.org/2001/XMLSchema" xmlns:xs="http://www.w3.org/2001/XMLSchema" xmlns:p="http://schemas.microsoft.com/office/2006/metadata/properties" xmlns:ns2="49064207-50a6-41b2-9a50-27168e7a946f" xmlns:ns3="8d86dddb-1ebd-4eee-a737-79335d19c9eb" targetNamespace="http://schemas.microsoft.com/office/2006/metadata/properties" ma:root="true" ma:fieldsID="4decdb2fc5e4f9733d9e870c7f601df1" ns2:_="" ns3:_="">
    <xsd:import namespace="49064207-50a6-41b2-9a50-27168e7a946f"/>
    <xsd:import namespace="8d86dddb-1ebd-4eee-a737-79335d19c9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64207-50a6-41b2-9a50-27168e7a94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5a9afa-61c7-4e96-8bec-901bd18877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86dddb-1ebd-4eee-a737-79335d19c9e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d2430be-bfee-4fae-8565-07ad96ae815e}" ma:internalName="TaxCatchAll" ma:showField="CatchAllData" ma:web="8d86dddb-1ebd-4eee-a737-79335d19c9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d86dddb-1ebd-4eee-a737-79335d19c9eb" xsi:nil="true"/>
    <lcf76f155ced4ddcb4097134ff3c332f xmlns="49064207-50a6-41b2-9a50-27168e7a946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845C87-087A-467D-8D51-3FF955931B66}"/>
</file>

<file path=customXml/itemProps2.xml><?xml version="1.0" encoding="utf-8"?>
<ds:datastoreItem xmlns:ds="http://schemas.openxmlformats.org/officeDocument/2006/customXml" ds:itemID="{C2F2380F-537F-4B0B-9CA3-0CCEED4EB1BE}"/>
</file>

<file path=customXml/itemProps3.xml><?xml version="1.0" encoding="utf-8"?>
<ds:datastoreItem xmlns:ds="http://schemas.openxmlformats.org/officeDocument/2006/customXml" ds:itemID="{C8E0515C-B256-498D-88A7-6E807764B404}"/>
</file>

<file path=docProps/app.xml><?xml version="1.0" encoding="utf-8"?>
<Properties xmlns="http://schemas.openxmlformats.org/officeDocument/2006/extended-properties" xmlns:vt="http://schemas.openxmlformats.org/officeDocument/2006/docPropsVTypes">
  <TotalTime>1201</TotalTime>
  <Words>1269</Words>
  <Application>Microsoft Office PowerPoint</Application>
  <PresentationFormat>Custom</PresentationFormat>
  <Paragraphs>185</Paragraphs>
  <Slides>21</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Open Sans Bold</vt:lpstr>
      <vt:lpstr>Open Sans Light</vt:lpstr>
      <vt:lpstr>Open Sans Light Bold</vt:lpstr>
      <vt:lpstr>Calibri</vt:lpstr>
      <vt:lpstr>Ubuntu Bold</vt:lpstr>
      <vt:lpstr>Rubik</vt:lpstr>
      <vt:lpstr>Open Sans Extra Bold</vt:lpstr>
      <vt:lpstr>Ubuntu</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Course</dc:title>
  <dc:creator>Scott, Nicola J</dc:creator>
  <cp:lastModifiedBy>Scott, Nicola J</cp:lastModifiedBy>
  <cp:revision>1</cp:revision>
  <dcterms:created xsi:type="dcterms:W3CDTF">2006-08-16T00:00:00Z</dcterms:created>
  <dcterms:modified xsi:type="dcterms:W3CDTF">2022-09-18T18:34:17Z</dcterms:modified>
  <dc:identifier>DAFIFQOpKbk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0x010100C5A3D4067821B24D8D025C15CA437284</vt:lpwstr>
  </property>
</Properties>
</file>